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9" r:id="rId6"/>
    <p:sldId id="268" r:id="rId7"/>
    <p:sldId id="270" r:id="rId8"/>
    <p:sldId id="272" r:id="rId9"/>
    <p:sldId id="274" r:id="rId10"/>
    <p:sldId id="273" r:id="rId11"/>
    <p:sldId id="275" r:id="rId12"/>
    <p:sldId id="261" r:id="rId13"/>
    <p:sldId id="277" r:id="rId14"/>
    <p:sldId id="278" r:id="rId15"/>
    <p:sldId id="263" r:id="rId16"/>
    <p:sldId id="279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0"/>
    <p:restoredTop sz="94692"/>
  </p:normalViewPr>
  <p:slideViewPr>
    <p:cSldViewPr snapToGrid="0">
      <p:cViewPr varScale="1">
        <p:scale>
          <a:sx n="106" d="100"/>
          <a:sy n="106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A9658-0B02-4F1C-AFEB-9C2AA2BEB85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246077-BFE8-4CC9-9D70-B081FC819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>
              <a:latin typeface="Avenir Book" panose="02000503020000020003" pitchFamily="2" charset="0"/>
            </a:rPr>
            <a:t>Wavecon Telecom has recently launched its 5G services, marking a major shift in its product portfolio and customer engagement. </a:t>
          </a:r>
          <a:endParaRPr lang="en-US" sz="1600" dirty="0">
            <a:latin typeface="Avenir Book" panose="02000503020000020003" pitchFamily="2" charset="0"/>
          </a:endParaRPr>
        </a:p>
      </dgm:t>
    </dgm:pt>
    <dgm:pt modelId="{BF327258-38C0-4663-9D9E-CAE2156C03D7}" type="parTrans" cxnId="{E3765ACA-4F7A-47AF-AB50-D92296573144}">
      <dgm:prSet/>
      <dgm:spPr/>
      <dgm:t>
        <a:bodyPr/>
        <a:lstStyle/>
        <a:p>
          <a:endParaRPr lang="en-US" sz="2000">
            <a:latin typeface="Avenir Book" panose="02000503020000020003" pitchFamily="2" charset="0"/>
          </a:endParaRPr>
        </a:p>
      </dgm:t>
    </dgm:pt>
    <dgm:pt modelId="{B26B808D-3476-4E00-8159-F8782487E447}" type="sibTrans" cxnId="{E3765ACA-4F7A-47AF-AB50-D92296573144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Avenir Book" panose="02000503020000020003" pitchFamily="2" charset="0"/>
          </a:endParaRPr>
        </a:p>
      </dgm:t>
    </dgm:pt>
    <dgm:pt modelId="{48E22DB3-39A3-479D-A467-269817C3F2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>
              <a:latin typeface="Avenir Book" panose="02000503020000020003" pitchFamily="2" charset="0"/>
            </a:rPr>
            <a:t>This analysis provides insights into key metrics such as revenue, KPIs, and plan performance, helping the company assess areas of success and concern.</a:t>
          </a:r>
          <a:endParaRPr lang="en-US" sz="1600" dirty="0">
            <a:latin typeface="Avenir Book" panose="02000503020000020003" pitchFamily="2" charset="0"/>
          </a:endParaRPr>
        </a:p>
      </dgm:t>
    </dgm:pt>
    <dgm:pt modelId="{71734F09-4591-4F45-8AB3-1C70D2E812FC}" type="parTrans" cxnId="{CF9B8C3A-DB78-4F01-8BD3-4DB1D76C2712}">
      <dgm:prSet/>
      <dgm:spPr/>
      <dgm:t>
        <a:bodyPr/>
        <a:lstStyle/>
        <a:p>
          <a:endParaRPr lang="en-US" sz="2000">
            <a:latin typeface="Avenir Book" panose="02000503020000020003" pitchFamily="2" charset="0"/>
          </a:endParaRPr>
        </a:p>
      </dgm:t>
    </dgm:pt>
    <dgm:pt modelId="{8DF2C8EE-7EF2-4B7D-AA2C-1EF237380D5B}" type="sibTrans" cxnId="{CF9B8C3A-DB78-4F01-8BD3-4DB1D76C2712}">
      <dgm:prSet/>
      <dgm:spPr/>
      <dgm:t>
        <a:bodyPr/>
        <a:lstStyle/>
        <a:p>
          <a:endParaRPr lang="en-US" sz="2000">
            <a:latin typeface="Avenir Book" panose="02000503020000020003" pitchFamily="2" charset="0"/>
          </a:endParaRPr>
        </a:p>
      </dgm:t>
    </dgm:pt>
    <dgm:pt modelId="{159C9968-8BA0-4984-9BB6-C681CD78C836}" type="pres">
      <dgm:prSet presAssocID="{92EA9658-0B02-4F1C-AFEB-9C2AA2BEB854}" presName="root" presStyleCnt="0">
        <dgm:presLayoutVars>
          <dgm:dir/>
          <dgm:resizeHandles val="exact"/>
        </dgm:presLayoutVars>
      </dgm:prSet>
      <dgm:spPr/>
    </dgm:pt>
    <dgm:pt modelId="{5D324DC2-463F-44F8-868E-71DEFAFA8A4D}" type="pres">
      <dgm:prSet presAssocID="{92EA9658-0B02-4F1C-AFEB-9C2AA2BEB854}" presName="container" presStyleCnt="0">
        <dgm:presLayoutVars>
          <dgm:dir/>
          <dgm:resizeHandles val="exact"/>
        </dgm:presLayoutVars>
      </dgm:prSet>
      <dgm:spPr/>
    </dgm:pt>
    <dgm:pt modelId="{B3AC3DA4-E5D4-4F3D-8DD7-1E7ED5484A95}" type="pres">
      <dgm:prSet presAssocID="{6E246077-BFE8-4CC9-9D70-B081FC81957F}" presName="compNode" presStyleCnt="0"/>
      <dgm:spPr/>
    </dgm:pt>
    <dgm:pt modelId="{EB4F9A69-9766-48AF-9CFB-0FF288D21D30}" type="pres">
      <dgm:prSet presAssocID="{6E246077-BFE8-4CC9-9D70-B081FC81957F}" presName="iconBgRect" presStyleLbl="bgShp" presStyleIdx="0" presStyleCnt="2"/>
      <dgm:spPr/>
    </dgm:pt>
    <dgm:pt modelId="{95F8FCB5-4595-4BDB-8107-158B9F01A57F}" type="pres">
      <dgm:prSet presAssocID="{6E246077-BFE8-4CC9-9D70-B081FC81957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C4B8C628-32DD-4AB2-AA3D-5DB1CA331084}" type="pres">
      <dgm:prSet presAssocID="{6E246077-BFE8-4CC9-9D70-B081FC81957F}" presName="spaceRect" presStyleCnt="0"/>
      <dgm:spPr/>
    </dgm:pt>
    <dgm:pt modelId="{D7A70E8C-3017-47E8-8DDF-BD02C2DE82DE}" type="pres">
      <dgm:prSet presAssocID="{6E246077-BFE8-4CC9-9D70-B081FC81957F}" presName="textRect" presStyleLbl="revTx" presStyleIdx="0" presStyleCnt="2">
        <dgm:presLayoutVars>
          <dgm:chMax val="1"/>
          <dgm:chPref val="1"/>
        </dgm:presLayoutVars>
      </dgm:prSet>
      <dgm:spPr/>
    </dgm:pt>
    <dgm:pt modelId="{4DBEC8F3-FE0C-4598-A54C-8955D1DCBCF3}" type="pres">
      <dgm:prSet presAssocID="{B26B808D-3476-4E00-8159-F8782487E447}" presName="sibTrans" presStyleLbl="sibTrans2D1" presStyleIdx="0" presStyleCnt="0"/>
      <dgm:spPr/>
    </dgm:pt>
    <dgm:pt modelId="{3B9BC48C-1529-4190-A3D2-53C6CA0EAC82}" type="pres">
      <dgm:prSet presAssocID="{48E22DB3-39A3-479D-A467-269817C3F2D8}" presName="compNode" presStyleCnt="0"/>
      <dgm:spPr/>
    </dgm:pt>
    <dgm:pt modelId="{1C94D753-A994-42C0-AC9A-6CBD1DB15F25}" type="pres">
      <dgm:prSet presAssocID="{48E22DB3-39A3-479D-A467-269817C3F2D8}" presName="iconBgRect" presStyleLbl="bgShp" presStyleIdx="1" presStyleCnt="2"/>
      <dgm:spPr/>
    </dgm:pt>
    <dgm:pt modelId="{6AAC1137-6814-4E71-84C7-F699EDB9421C}" type="pres">
      <dgm:prSet presAssocID="{48E22DB3-39A3-479D-A467-269817C3F2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F8C03B1-1DD1-44C3-8E3E-7EC494D4C28D}" type="pres">
      <dgm:prSet presAssocID="{48E22DB3-39A3-479D-A467-269817C3F2D8}" presName="spaceRect" presStyleCnt="0"/>
      <dgm:spPr/>
    </dgm:pt>
    <dgm:pt modelId="{6153BA3B-DAC0-4DB2-B687-1E542D1D67A6}" type="pres">
      <dgm:prSet presAssocID="{48E22DB3-39A3-479D-A467-269817C3F2D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B6A9202-AF59-477D-9B70-9941D20EF189}" type="presOf" srcId="{48E22DB3-39A3-479D-A467-269817C3F2D8}" destId="{6153BA3B-DAC0-4DB2-B687-1E542D1D67A6}" srcOrd="0" destOrd="0" presId="urn:microsoft.com/office/officeart/2018/2/layout/IconCircleList"/>
    <dgm:cxn modelId="{C55DD607-1916-4626-8D46-1D87023630F6}" type="presOf" srcId="{92EA9658-0B02-4F1C-AFEB-9C2AA2BEB854}" destId="{159C9968-8BA0-4984-9BB6-C681CD78C836}" srcOrd="0" destOrd="0" presId="urn:microsoft.com/office/officeart/2018/2/layout/IconCircleList"/>
    <dgm:cxn modelId="{CF9B8C3A-DB78-4F01-8BD3-4DB1D76C2712}" srcId="{92EA9658-0B02-4F1C-AFEB-9C2AA2BEB854}" destId="{48E22DB3-39A3-479D-A467-269817C3F2D8}" srcOrd="1" destOrd="0" parTransId="{71734F09-4591-4F45-8AB3-1C70D2E812FC}" sibTransId="{8DF2C8EE-7EF2-4B7D-AA2C-1EF237380D5B}"/>
    <dgm:cxn modelId="{69D7975D-5122-4B2B-B422-5712970C6772}" type="presOf" srcId="{B26B808D-3476-4E00-8159-F8782487E447}" destId="{4DBEC8F3-FE0C-4598-A54C-8955D1DCBCF3}" srcOrd="0" destOrd="0" presId="urn:microsoft.com/office/officeart/2018/2/layout/IconCircleList"/>
    <dgm:cxn modelId="{E3765ACA-4F7A-47AF-AB50-D92296573144}" srcId="{92EA9658-0B02-4F1C-AFEB-9C2AA2BEB854}" destId="{6E246077-BFE8-4CC9-9D70-B081FC81957F}" srcOrd="0" destOrd="0" parTransId="{BF327258-38C0-4663-9D9E-CAE2156C03D7}" sibTransId="{B26B808D-3476-4E00-8159-F8782487E447}"/>
    <dgm:cxn modelId="{ABC5A4DF-4D55-4A45-8A91-F544A3BE92B9}" type="presOf" srcId="{6E246077-BFE8-4CC9-9D70-B081FC81957F}" destId="{D7A70E8C-3017-47E8-8DDF-BD02C2DE82DE}" srcOrd="0" destOrd="0" presId="urn:microsoft.com/office/officeart/2018/2/layout/IconCircleList"/>
    <dgm:cxn modelId="{FD893D02-D05B-4858-B529-61927E5678FC}" type="presParOf" srcId="{159C9968-8BA0-4984-9BB6-C681CD78C836}" destId="{5D324DC2-463F-44F8-868E-71DEFAFA8A4D}" srcOrd="0" destOrd="0" presId="urn:microsoft.com/office/officeart/2018/2/layout/IconCircleList"/>
    <dgm:cxn modelId="{3691BBFF-B57B-4311-B8BC-5C210543096A}" type="presParOf" srcId="{5D324DC2-463F-44F8-868E-71DEFAFA8A4D}" destId="{B3AC3DA4-E5D4-4F3D-8DD7-1E7ED5484A95}" srcOrd="0" destOrd="0" presId="urn:microsoft.com/office/officeart/2018/2/layout/IconCircleList"/>
    <dgm:cxn modelId="{187D941D-E8DF-42C2-ABA0-439C19A34075}" type="presParOf" srcId="{B3AC3DA4-E5D4-4F3D-8DD7-1E7ED5484A95}" destId="{EB4F9A69-9766-48AF-9CFB-0FF288D21D30}" srcOrd="0" destOrd="0" presId="urn:microsoft.com/office/officeart/2018/2/layout/IconCircleList"/>
    <dgm:cxn modelId="{993F06CB-7486-400F-BB2A-0FE10ED2B34D}" type="presParOf" srcId="{B3AC3DA4-E5D4-4F3D-8DD7-1E7ED5484A95}" destId="{95F8FCB5-4595-4BDB-8107-158B9F01A57F}" srcOrd="1" destOrd="0" presId="urn:microsoft.com/office/officeart/2018/2/layout/IconCircleList"/>
    <dgm:cxn modelId="{ACF709DD-9C1F-4CFA-BE42-AEF3CA464036}" type="presParOf" srcId="{B3AC3DA4-E5D4-4F3D-8DD7-1E7ED5484A95}" destId="{C4B8C628-32DD-4AB2-AA3D-5DB1CA331084}" srcOrd="2" destOrd="0" presId="urn:microsoft.com/office/officeart/2018/2/layout/IconCircleList"/>
    <dgm:cxn modelId="{EFB2D16D-A276-44C1-8F73-F1277F6B9F92}" type="presParOf" srcId="{B3AC3DA4-E5D4-4F3D-8DD7-1E7ED5484A95}" destId="{D7A70E8C-3017-47E8-8DDF-BD02C2DE82DE}" srcOrd="3" destOrd="0" presId="urn:microsoft.com/office/officeart/2018/2/layout/IconCircleList"/>
    <dgm:cxn modelId="{C9B623A7-B203-49DC-B432-0EB6EB8F18B1}" type="presParOf" srcId="{5D324DC2-463F-44F8-868E-71DEFAFA8A4D}" destId="{4DBEC8F3-FE0C-4598-A54C-8955D1DCBCF3}" srcOrd="1" destOrd="0" presId="urn:microsoft.com/office/officeart/2018/2/layout/IconCircleList"/>
    <dgm:cxn modelId="{62A0CC18-7C8E-4F84-9516-E0E8B1E8251A}" type="presParOf" srcId="{5D324DC2-463F-44F8-868E-71DEFAFA8A4D}" destId="{3B9BC48C-1529-4190-A3D2-53C6CA0EAC82}" srcOrd="2" destOrd="0" presId="urn:microsoft.com/office/officeart/2018/2/layout/IconCircleList"/>
    <dgm:cxn modelId="{3659F099-0D7D-4593-B390-4AF4A1D1937D}" type="presParOf" srcId="{3B9BC48C-1529-4190-A3D2-53C6CA0EAC82}" destId="{1C94D753-A994-42C0-AC9A-6CBD1DB15F25}" srcOrd="0" destOrd="0" presId="urn:microsoft.com/office/officeart/2018/2/layout/IconCircleList"/>
    <dgm:cxn modelId="{96B6FB53-FEA2-4993-AD8F-6877C8C5C3FB}" type="presParOf" srcId="{3B9BC48C-1529-4190-A3D2-53C6CA0EAC82}" destId="{6AAC1137-6814-4E71-84C7-F699EDB9421C}" srcOrd="1" destOrd="0" presId="urn:microsoft.com/office/officeart/2018/2/layout/IconCircleList"/>
    <dgm:cxn modelId="{2048DC98-7BE7-4085-98CC-79DE10C5A064}" type="presParOf" srcId="{3B9BC48C-1529-4190-A3D2-53C6CA0EAC82}" destId="{BF8C03B1-1DD1-44C3-8E3E-7EC494D4C28D}" srcOrd="2" destOrd="0" presId="urn:microsoft.com/office/officeart/2018/2/layout/IconCircleList"/>
    <dgm:cxn modelId="{F2A0BA45-3F7E-4CD0-BD18-AEAC13D5998C}" type="presParOf" srcId="{3B9BC48C-1529-4190-A3D2-53C6CA0EAC82}" destId="{6153BA3B-DAC0-4DB2-B687-1E542D1D67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264A2-BDFA-4D20-B7E6-49EDC63B9AB8}" type="doc">
      <dgm:prSet loTypeId="urn:microsoft.com/office/officeart/2005/8/layout/arrow5" loCatId="relationship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63FFCE4-C7DF-4AF5-B97C-FED6BA70AB25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  <a:latin typeface="Avenir Book" panose="02000503020000020003" pitchFamily="2" charset="0"/>
            </a:rPr>
            <a:t>Top Performing Cities</a:t>
          </a:r>
          <a:r>
            <a:rPr lang="en-GB" dirty="0">
              <a:solidFill>
                <a:schemeClr val="bg2"/>
              </a:solidFill>
              <a:latin typeface="Avenir Book" panose="02000503020000020003" pitchFamily="2" charset="0"/>
            </a:rPr>
            <a:t>: Mumbai, Delhi, and Bangalore saw significant revenue growth.</a:t>
          </a:r>
          <a:endParaRPr lang="en-US" dirty="0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263CF464-7DAC-4156-A037-A893E5D1C75B}" type="parTrans" cxnId="{D20DA6A2-F547-4492-B189-2A7E497439F9}">
      <dgm:prSet/>
      <dgm:spPr/>
      <dgm:t>
        <a:bodyPr/>
        <a:lstStyle/>
        <a:p>
          <a:endParaRPr lang="en-US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BFB64A35-1019-4F4F-B97D-E6F8C6562695}" type="sibTrans" cxnId="{D20DA6A2-F547-4492-B189-2A7E497439F9}">
      <dgm:prSet/>
      <dgm:spPr/>
      <dgm:t>
        <a:bodyPr/>
        <a:lstStyle/>
        <a:p>
          <a:endParaRPr lang="en-US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4CFF7640-918B-48BD-941F-453256961686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  <a:latin typeface="Avenir Book" panose="02000503020000020003" pitchFamily="2" charset="0"/>
            </a:rPr>
            <a:t>Underperforming Cities</a:t>
          </a:r>
          <a:r>
            <a:rPr lang="en-GB" dirty="0">
              <a:solidFill>
                <a:schemeClr val="bg2"/>
              </a:solidFill>
              <a:latin typeface="Avenir Book" panose="02000503020000020003" pitchFamily="2" charset="0"/>
            </a:rPr>
            <a:t>: Patna and Coimbatore reported declining revenues, reflecting weaker adoption.</a:t>
          </a:r>
          <a:endParaRPr lang="en-US" dirty="0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00E2A588-35DC-4A79-859D-C29077D363B9}" type="parTrans" cxnId="{49B8BB71-9CE4-4FCA-886C-416998604961}">
      <dgm:prSet/>
      <dgm:spPr/>
      <dgm:t>
        <a:bodyPr/>
        <a:lstStyle/>
        <a:p>
          <a:endParaRPr lang="en-US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98E9A12F-4CB6-4D47-AB73-744B4AC49175}" type="sibTrans" cxnId="{49B8BB71-9CE4-4FCA-886C-416998604961}">
      <dgm:prSet/>
      <dgm:spPr/>
      <dgm:t>
        <a:bodyPr/>
        <a:lstStyle/>
        <a:p>
          <a:endParaRPr lang="en-US">
            <a:solidFill>
              <a:schemeClr val="bg2"/>
            </a:solidFill>
            <a:latin typeface="Avenir Book" panose="02000503020000020003" pitchFamily="2" charset="0"/>
          </a:endParaRPr>
        </a:p>
      </dgm:t>
    </dgm:pt>
    <dgm:pt modelId="{F481B722-12DB-E345-863D-52F7D43FC456}" type="pres">
      <dgm:prSet presAssocID="{F23264A2-BDFA-4D20-B7E6-49EDC63B9AB8}" presName="diagram" presStyleCnt="0">
        <dgm:presLayoutVars>
          <dgm:dir/>
          <dgm:resizeHandles val="exact"/>
        </dgm:presLayoutVars>
      </dgm:prSet>
      <dgm:spPr/>
    </dgm:pt>
    <dgm:pt modelId="{9E59B24E-DF3A-ED43-A866-E1E443919452}" type="pres">
      <dgm:prSet presAssocID="{B63FFCE4-C7DF-4AF5-B97C-FED6BA70AB25}" presName="arrow" presStyleLbl="node1" presStyleIdx="0" presStyleCnt="2">
        <dgm:presLayoutVars>
          <dgm:bulletEnabled val="1"/>
        </dgm:presLayoutVars>
      </dgm:prSet>
      <dgm:spPr/>
    </dgm:pt>
    <dgm:pt modelId="{63485CB0-6B4C-6241-8D5E-7FF27F28A90D}" type="pres">
      <dgm:prSet presAssocID="{4CFF7640-918B-48BD-941F-453256961686}" presName="arrow" presStyleLbl="node1" presStyleIdx="1" presStyleCnt="2">
        <dgm:presLayoutVars>
          <dgm:bulletEnabled val="1"/>
        </dgm:presLayoutVars>
      </dgm:prSet>
      <dgm:spPr/>
    </dgm:pt>
  </dgm:ptLst>
  <dgm:cxnLst>
    <dgm:cxn modelId="{9B2DC90A-704B-4944-ACA2-3731C3D7C027}" type="presOf" srcId="{4CFF7640-918B-48BD-941F-453256961686}" destId="{63485CB0-6B4C-6241-8D5E-7FF27F28A90D}" srcOrd="0" destOrd="0" presId="urn:microsoft.com/office/officeart/2005/8/layout/arrow5"/>
    <dgm:cxn modelId="{ABE35110-3C80-3C42-BEE2-7C265A7CADFE}" type="presOf" srcId="{F23264A2-BDFA-4D20-B7E6-49EDC63B9AB8}" destId="{F481B722-12DB-E345-863D-52F7D43FC456}" srcOrd="0" destOrd="0" presId="urn:microsoft.com/office/officeart/2005/8/layout/arrow5"/>
    <dgm:cxn modelId="{49B8BB71-9CE4-4FCA-886C-416998604961}" srcId="{F23264A2-BDFA-4D20-B7E6-49EDC63B9AB8}" destId="{4CFF7640-918B-48BD-941F-453256961686}" srcOrd="1" destOrd="0" parTransId="{00E2A588-35DC-4A79-859D-C29077D363B9}" sibTransId="{98E9A12F-4CB6-4D47-AB73-744B4AC49175}"/>
    <dgm:cxn modelId="{D20DA6A2-F547-4492-B189-2A7E497439F9}" srcId="{F23264A2-BDFA-4D20-B7E6-49EDC63B9AB8}" destId="{B63FFCE4-C7DF-4AF5-B97C-FED6BA70AB25}" srcOrd="0" destOrd="0" parTransId="{263CF464-7DAC-4156-A037-A893E5D1C75B}" sibTransId="{BFB64A35-1019-4F4F-B97D-E6F8C6562695}"/>
    <dgm:cxn modelId="{7C1100EF-360F-2847-B239-30C7E9CBD576}" type="presOf" srcId="{B63FFCE4-C7DF-4AF5-B97C-FED6BA70AB25}" destId="{9E59B24E-DF3A-ED43-A866-E1E443919452}" srcOrd="0" destOrd="0" presId="urn:microsoft.com/office/officeart/2005/8/layout/arrow5"/>
    <dgm:cxn modelId="{F5F03BE1-0836-9A4F-AE64-85F9F7167CD2}" type="presParOf" srcId="{F481B722-12DB-E345-863D-52F7D43FC456}" destId="{9E59B24E-DF3A-ED43-A866-E1E443919452}" srcOrd="0" destOrd="0" presId="urn:microsoft.com/office/officeart/2005/8/layout/arrow5"/>
    <dgm:cxn modelId="{20C26C0D-8F72-E94A-A6CA-EFC56D3246A2}" type="presParOf" srcId="{F481B722-12DB-E345-863D-52F7D43FC456}" destId="{63485CB0-6B4C-6241-8D5E-7FF27F28A90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9A69-9766-48AF-9CFB-0FF288D21D30}">
      <dsp:nvSpPr>
        <dsp:cNvPr id="0" name=""/>
        <dsp:cNvSpPr/>
      </dsp:nvSpPr>
      <dsp:spPr>
        <a:xfrm>
          <a:off x="108988" y="1142271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8FCB5-4595-4BDB-8107-158B9F01A57F}">
      <dsp:nvSpPr>
        <dsp:cNvPr id="0" name=""/>
        <dsp:cNvSpPr/>
      </dsp:nvSpPr>
      <dsp:spPr>
        <a:xfrm>
          <a:off x="378329" y="1411612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70E8C-3017-47E8-8DDF-BD02C2DE82DE}">
      <dsp:nvSpPr>
        <dsp:cNvPr id="0" name=""/>
        <dsp:cNvSpPr/>
      </dsp:nvSpPr>
      <dsp:spPr>
        <a:xfrm>
          <a:off x="1666401" y="1142271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venir Book" panose="02000503020000020003" pitchFamily="2" charset="0"/>
            </a:rPr>
            <a:t>Wavecon Telecom has recently launched its 5G services, marking a major shift in its product portfolio and customer engagement. </a:t>
          </a:r>
          <a:endParaRPr lang="en-US" sz="1600" kern="1200" dirty="0">
            <a:latin typeface="Avenir Book" panose="02000503020000020003" pitchFamily="2" charset="0"/>
          </a:endParaRPr>
        </a:p>
      </dsp:txBody>
      <dsp:txXfrm>
        <a:off x="1666401" y="1142271"/>
        <a:ext cx="3023212" cy="1282574"/>
      </dsp:txXfrm>
    </dsp:sp>
    <dsp:sp modelId="{1C94D753-A994-42C0-AC9A-6CBD1DB15F25}">
      <dsp:nvSpPr>
        <dsp:cNvPr id="0" name=""/>
        <dsp:cNvSpPr/>
      </dsp:nvSpPr>
      <dsp:spPr>
        <a:xfrm>
          <a:off x="5216385" y="1142271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C1137-6814-4E71-84C7-F699EDB9421C}">
      <dsp:nvSpPr>
        <dsp:cNvPr id="0" name=""/>
        <dsp:cNvSpPr/>
      </dsp:nvSpPr>
      <dsp:spPr>
        <a:xfrm>
          <a:off x="5485726" y="1411612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3BA3B-DAC0-4DB2-B687-1E542D1D67A6}">
      <dsp:nvSpPr>
        <dsp:cNvPr id="0" name=""/>
        <dsp:cNvSpPr/>
      </dsp:nvSpPr>
      <dsp:spPr>
        <a:xfrm>
          <a:off x="6773797" y="1142271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venir Book" panose="02000503020000020003" pitchFamily="2" charset="0"/>
            </a:rPr>
            <a:t>This analysis provides insights into key metrics such as revenue, KPIs, and plan performance, helping the company assess areas of success and concern.</a:t>
          </a:r>
          <a:endParaRPr lang="en-US" sz="1600" kern="1200" dirty="0">
            <a:latin typeface="Avenir Book" panose="02000503020000020003" pitchFamily="2" charset="0"/>
          </a:endParaRPr>
        </a:p>
      </dsp:txBody>
      <dsp:txXfrm>
        <a:off x="6773797" y="1142271"/>
        <a:ext cx="3023212" cy="1282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9B24E-DF3A-ED43-A866-E1E443919452}">
      <dsp:nvSpPr>
        <dsp:cNvPr id="0" name=""/>
        <dsp:cNvSpPr/>
      </dsp:nvSpPr>
      <dsp:spPr>
        <a:xfrm rot="16200000">
          <a:off x="1143" y="491830"/>
          <a:ext cx="2548518" cy="2548518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bg2"/>
              </a:solidFill>
              <a:latin typeface="Avenir Book" panose="02000503020000020003" pitchFamily="2" charset="0"/>
            </a:rPr>
            <a:t>Top Performing Cities</a:t>
          </a:r>
          <a:r>
            <a:rPr lang="en-GB" sz="1300" kern="1200" dirty="0">
              <a:solidFill>
                <a:schemeClr val="bg2"/>
              </a:solidFill>
              <a:latin typeface="Avenir Book" panose="02000503020000020003" pitchFamily="2" charset="0"/>
            </a:rPr>
            <a:t>: Mumbai, Delhi, and Bangalore saw significant revenue growth.</a:t>
          </a:r>
          <a:endParaRPr lang="en-US" sz="1300" kern="1200" dirty="0">
            <a:solidFill>
              <a:schemeClr val="bg2"/>
            </a:solidFill>
            <a:latin typeface="Avenir Book" panose="02000503020000020003" pitchFamily="2" charset="0"/>
          </a:endParaRPr>
        </a:p>
      </dsp:txBody>
      <dsp:txXfrm rot="5400000">
        <a:off x="1143" y="1128959"/>
        <a:ext cx="2102527" cy="1274259"/>
      </dsp:txXfrm>
    </dsp:sp>
    <dsp:sp modelId="{63485CB0-6B4C-6241-8D5E-7FF27F28A90D}">
      <dsp:nvSpPr>
        <dsp:cNvPr id="0" name=""/>
        <dsp:cNvSpPr/>
      </dsp:nvSpPr>
      <dsp:spPr>
        <a:xfrm rot="5400000">
          <a:off x="2722424" y="491830"/>
          <a:ext cx="2548518" cy="2548518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bg2"/>
              </a:solidFill>
              <a:latin typeface="Avenir Book" panose="02000503020000020003" pitchFamily="2" charset="0"/>
            </a:rPr>
            <a:t>Underperforming Cities</a:t>
          </a:r>
          <a:r>
            <a:rPr lang="en-GB" sz="1300" kern="1200" dirty="0">
              <a:solidFill>
                <a:schemeClr val="bg2"/>
              </a:solidFill>
              <a:latin typeface="Avenir Book" panose="02000503020000020003" pitchFamily="2" charset="0"/>
            </a:rPr>
            <a:t>: Patna and Coimbatore reported declining revenues, reflecting weaker adoption.</a:t>
          </a:r>
          <a:endParaRPr lang="en-US" sz="1300" kern="1200" dirty="0">
            <a:solidFill>
              <a:schemeClr val="bg2"/>
            </a:solidFill>
            <a:latin typeface="Avenir Book" panose="02000503020000020003" pitchFamily="2" charset="0"/>
          </a:endParaRPr>
        </a:p>
      </dsp:txBody>
      <dsp:txXfrm rot="-5400000">
        <a:off x="3168415" y="1128960"/>
        <a:ext cx="2102527" cy="1274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1B06D-C871-F040-8EF9-EAEA77B69442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45DB-57C9-DD42-A9E4-CCF4E97E8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A45DB-57C9-DD42-A9E4-CCF4E97E89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A45DB-57C9-DD42-A9E4-CCF4E97E8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3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9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4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8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3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1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1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9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639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19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14.jpeg"/><Relationship Id="rId10" Type="http://schemas.microsoft.com/office/2007/relationships/diagramDrawing" Target="../diagrams/drawing2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C8748777-8D06-61D1-9509-9AE707094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10241" b="9402"/>
          <a:stretch/>
        </p:blipFill>
        <p:spPr>
          <a:xfrm>
            <a:off x="20" y="10"/>
            <a:ext cx="12153723" cy="6857990"/>
          </a:xfrm>
          <a:prstGeom prst="rect">
            <a:avLst/>
          </a:prstGeom>
          <a:effectLst>
            <a:outerShdw sx="42056" sy="42056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C30C2-C367-6C39-1D07-9D2C5BAD6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804" y="473743"/>
            <a:ext cx="5294646" cy="2247899"/>
          </a:xfrm>
          <a:noFill/>
          <a:effectLst>
            <a:outerShdw blurRad="50800" dir="5400000" algn="ctr" rotWithShape="0">
              <a:srgbClr val="000000"/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3700" dirty="0">
                <a:effectLst/>
                <a:latin typeface="Avenir Book" panose="02000503020000020003" pitchFamily="2" charset="0"/>
              </a:rPr>
              <a:t>5G IMPACT ANALYSIS: WAVECON TELECOM INSIGHTS </a:t>
            </a:r>
            <a:br>
              <a:rPr lang="en-GB" sz="3700" dirty="0">
                <a:solidFill>
                  <a:srgbClr val="FFFFFF"/>
                </a:solidFill>
                <a:latin typeface="Avenir Book" panose="02000503020000020003" pitchFamily="2" charset="0"/>
              </a:rPr>
            </a:br>
            <a:endParaRPr lang="en-US" sz="3700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4F207-CCD7-899B-794F-AF70DB433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6089" y="5577831"/>
            <a:ext cx="3157686" cy="1280159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effectLst/>
                <a:latin typeface="Avenir Book" panose="02000503020000020003" pitchFamily="2" charset="0"/>
              </a:rPr>
              <a:t>Presented By : Kavya Rana</a:t>
            </a:r>
            <a:endParaRPr lang="en-GB">
              <a:latin typeface="Avenir Book" panose="02000503020000020003" pitchFamily="2" charset="0"/>
            </a:endParaRPr>
          </a:p>
          <a:p>
            <a:pPr algn="r"/>
            <a:endParaRPr lang="en-US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pic>
        <p:nvPicPr>
          <p:cNvPr id="51" name="Audio 50">
            <a:extLst>
              <a:ext uri="{FF2B5EF4-FFF2-40B4-BE49-F238E27FC236}">
                <a16:creationId xmlns:a16="http://schemas.microsoft.com/office/drawing/2014/main" id="{187BD43F-65C9-1D86-43CD-6FCDB874D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0"/>
    </mc:Choice>
    <mc:Fallback>
      <p:transition spd="slow" advTm="1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C877-977F-5EAF-F8AF-29843EEE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latin typeface="Avenir Book" panose="02000503020000020003" pitchFamily="2" charset="0"/>
              </a:rPr>
              <a:t>Underperforming KPIs Post-5G Launch on TUSU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226C-2692-7284-2A80-99FCE9B7C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449" y="5304616"/>
            <a:ext cx="8706364" cy="81197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</a:rPr>
              <a:t>Despite the launch of 5G, the total number of unsubscribed users increased by </a:t>
            </a:r>
            <a:r>
              <a:rPr lang="en-GB" b="1" dirty="0">
                <a:solidFill>
                  <a:srgbClr val="FF0000"/>
                </a:solidFill>
                <a:latin typeface="Avenir Book" panose="02000503020000020003" pitchFamily="2" charset="0"/>
              </a:rPr>
              <a:t>23.5%</a:t>
            </a:r>
            <a:r>
              <a:rPr lang="en-GB" b="1" dirty="0">
                <a:latin typeface="Avenir Book" panose="02000503020000020003" pitchFamily="2" charset="0"/>
              </a:rPr>
              <a:t>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42AD0-12F2-56F4-3BFA-8633A36A4617}"/>
              </a:ext>
            </a:extLst>
          </p:cNvPr>
          <p:cNvSpPr/>
          <p:nvPr/>
        </p:nvSpPr>
        <p:spPr>
          <a:xfrm>
            <a:off x="2125362" y="2356740"/>
            <a:ext cx="407773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TUSU Before 5G launch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4F3F4A-F31E-9928-6856-51DAA757827B}"/>
              </a:ext>
            </a:extLst>
          </p:cNvPr>
          <p:cNvSpPr/>
          <p:nvPr/>
        </p:nvSpPr>
        <p:spPr>
          <a:xfrm>
            <a:off x="2125362" y="3350798"/>
            <a:ext cx="407773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TUSU After 5G launch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3CC90CA3-D60D-DD7D-5A0F-6C21A6A0DFCA}"/>
              </a:ext>
            </a:extLst>
          </p:cNvPr>
          <p:cNvSpPr/>
          <p:nvPr/>
        </p:nvSpPr>
        <p:spPr>
          <a:xfrm>
            <a:off x="6499654" y="2496065"/>
            <a:ext cx="1421027" cy="61783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5.6M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D908957-5AD4-873B-97BC-E7E35EB34C44}"/>
              </a:ext>
            </a:extLst>
          </p:cNvPr>
          <p:cNvSpPr/>
          <p:nvPr/>
        </p:nvSpPr>
        <p:spPr>
          <a:xfrm>
            <a:off x="6499654" y="3407064"/>
            <a:ext cx="1421027" cy="61783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7.0M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FA6613D-A3B5-C490-C42F-3C4D3E0D1E96}"/>
              </a:ext>
            </a:extLst>
          </p:cNvPr>
          <p:cNvSpPr/>
          <p:nvPr/>
        </p:nvSpPr>
        <p:spPr>
          <a:xfrm>
            <a:off x="8353168" y="2496065"/>
            <a:ext cx="370702" cy="143338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BE6AD-4FB9-06CC-B253-1BB83409D98D}"/>
              </a:ext>
            </a:extLst>
          </p:cNvPr>
          <p:cNvSpPr txBox="1"/>
          <p:nvPr/>
        </p:nvSpPr>
        <p:spPr>
          <a:xfrm>
            <a:off x="8538519" y="6339016"/>
            <a:ext cx="337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TUSU: Total </a:t>
            </a:r>
            <a:r>
              <a:rPr lang="en-US" dirty="0">
                <a:latin typeface="Avenir Book" panose="02000503020000020003" pitchFamily="2" charset="0"/>
              </a:rPr>
              <a:t>unsubscribed</a:t>
            </a:r>
            <a:r>
              <a:rPr lang="en-US" dirty="0"/>
              <a:t> users</a:t>
            </a:r>
          </a:p>
        </p:txBody>
      </p:sp>
      <p:pic>
        <p:nvPicPr>
          <p:cNvPr id="61" name="Audio 60">
            <a:extLst>
              <a:ext uri="{FF2B5EF4-FFF2-40B4-BE49-F238E27FC236}">
                <a16:creationId xmlns:a16="http://schemas.microsoft.com/office/drawing/2014/main" id="{119234DB-DA86-7EAE-354E-2FA4FDB70F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5"/>
    </mc:Choice>
    <mc:Fallback>
      <p:transition spd="slow" advTm="2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0B15B-E816-25E9-0D0D-E1157324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Underperforming KPIs Post-5G Launch on TUSU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BAE8-EEDB-1E0D-2E63-B7A70277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Lucknow recorded the largest increase in unsubscribed users, rising by </a:t>
            </a:r>
            <a:r>
              <a:rPr lang="en-GB" dirty="0">
                <a:solidFill>
                  <a:srgbClr val="00B050"/>
                </a:solidFill>
                <a:latin typeface="Avenir Book" panose="02000503020000020003" pitchFamily="2" charset="0"/>
              </a:rPr>
              <a:t>77.91%</a:t>
            </a:r>
            <a:r>
              <a:rPr lang="en-GB" dirty="0"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In contrast, Mumbai experienced a decline in unsubscribed users, with a change of </a:t>
            </a: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</a:rPr>
              <a:t>-12.63%</a:t>
            </a:r>
            <a:r>
              <a:rPr lang="en-GB" dirty="0">
                <a:latin typeface="Avenir Book" panose="02000503020000020003" pitchFamily="2" charset="0"/>
              </a:rPr>
              <a:t>.</a:t>
            </a:r>
            <a:endParaRPr lang="en-US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Picture 4" descr="A screenshot of a data table&#10;&#10;Description automatically generated">
            <a:extLst>
              <a:ext uri="{FF2B5EF4-FFF2-40B4-BE49-F238E27FC236}">
                <a16:creationId xmlns:a16="http://schemas.microsoft.com/office/drawing/2014/main" id="{4EAC01EF-3C98-69DE-79F8-F4D27FBA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766" y="2137737"/>
            <a:ext cx="4400246" cy="366320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Audio 48">
            <a:extLst>
              <a:ext uri="{FF2B5EF4-FFF2-40B4-BE49-F238E27FC236}">
                <a16:creationId xmlns:a16="http://schemas.microsoft.com/office/drawing/2014/main" id="{78F0850C-4D70-02C3-F6FB-66FCF39B4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84"/>
    </mc:Choice>
    <mc:Fallback>
      <p:transition spd="slow" advTm="19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A585A-FCD3-D7A1-1A34-5CFF7B5F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64" y="555508"/>
            <a:ext cx="9379527" cy="1360898"/>
          </a:xfrm>
        </p:spPr>
        <p:txBody>
          <a:bodyPr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Plans Performing Well After 5G Launch</a:t>
            </a:r>
            <a:endParaRPr lang="en-US" b="1" dirty="0">
              <a:latin typeface="Avenir Book" panose="02000503020000020003" pitchFamily="2" charset="0"/>
            </a:endParaRPr>
          </a:p>
        </p:txBody>
      </p:sp>
      <p:pic>
        <p:nvPicPr>
          <p:cNvPr id="7" name="Graphic 6" descr="Cell Phone">
            <a:extLst>
              <a:ext uri="{FF2B5EF4-FFF2-40B4-BE49-F238E27FC236}">
                <a16:creationId xmlns:a16="http://schemas.microsoft.com/office/drawing/2014/main" id="{49D95FE0-27E2-1F7B-8DF5-2B4F8B223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67614" y="1383957"/>
            <a:ext cx="5474043" cy="5931243"/>
          </a:xfrm>
          <a:prstGeom prst="rect">
            <a:avLst/>
          </a:prstGeom>
        </p:spPr>
      </p:pic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9111B86C-18C3-55D8-3615-B6E22D7269CD}"/>
              </a:ext>
            </a:extLst>
          </p:cNvPr>
          <p:cNvSpPr/>
          <p:nvPr/>
        </p:nvSpPr>
        <p:spPr>
          <a:xfrm>
            <a:off x="1403147" y="2366600"/>
            <a:ext cx="1977081" cy="106240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P1: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Smart Recharge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Pack 2 GB/Day Combo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 For 3 months</a:t>
            </a: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B14415DD-EDAC-9F86-B351-220B6C9BF01A}"/>
              </a:ext>
            </a:extLst>
          </p:cNvPr>
          <p:cNvSpPr/>
          <p:nvPr/>
        </p:nvSpPr>
        <p:spPr>
          <a:xfrm>
            <a:off x="1403147" y="3589779"/>
            <a:ext cx="1977081" cy="106239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P11: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Ultra Fast Mega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Pack 3GB/day Combo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For 80 days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DF2F1F67-967C-6C80-4EBD-156150656B6A}"/>
              </a:ext>
            </a:extLst>
          </p:cNvPr>
          <p:cNvSpPr/>
          <p:nvPr/>
        </p:nvSpPr>
        <p:spPr>
          <a:xfrm>
            <a:off x="1403147" y="4812957"/>
            <a:ext cx="1977081" cy="996403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P12: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Ultra Duo Data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Pack 1.8GB/day Combo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For 55 days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6E7C5D-B70B-5CD7-9481-02F0F16F01F0}"/>
              </a:ext>
            </a:extLst>
          </p:cNvPr>
          <p:cNvSpPr/>
          <p:nvPr/>
        </p:nvSpPr>
        <p:spPr>
          <a:xfrm>
            <a:off x="3874497" y="2865067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06EC5-6A8B-6649-4CF5-BBF34D4711A5}"/>
              </a:ext>
            </a:extLst>
          </p:cNvPr>
          <p:cNvSpPr/>
          <p:nvPr/>
        </p:nvSpPr>
        <p:spPr>
          <a:xfrm>
            <a:off x="3874497" y="2379238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853BC1-C148-95BF-A601-A947D186F79C}"/>
              </a:ext>
            </a:extLst>
          </p:cNvPr>
          <p:cNvSpPr/>
          <p:nvPr/>
        </p:nvSpPr>
        <p:spPr>
          <a:xfrm>
            <a:off x="3874497" y="3639064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57012E-912B-E317-82BA-8C3C61D90ADC}"/>
              </a:ext>
            </a:extLst>
          </p:cNvPr>
          <p:cNvSpPr/>
          <p:nvPr/>
        </p:nvSpPr>
        <p:spPr>
          <a:xfrm>
            <a:off x="3874497" y="4108621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C1DA3C-FA35-EE35-E392-81A5E9E1E69C}"/>
              </a:ext>
            </a:extLst>
          </p:cNvPr>
          <p:cNvSpPr/>
          <p:nvPr/>
        </p:nvSpPr>
        <p:spPr>
          <a:xfrm>
            <a:off x="3874496" y="4819135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50DE53-3D49-D18C-1656-AD7D555493F5}"/>
              </a:ext>
            </a:extLst>
          </p:cNvPr>
          <p:cNvSpPr/>
          <p:nvPr/>
        </p:nvSpPr>
        <p:spPr>
          <a:xfrm>
            <a:off x="3874495" y="5301049"/>
            <a:ext cx="2526957" cy="481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81E0D142-F5CB-332B-F983-A3DE44F6ABCD}"/>
              </a:ext>
            </a:extLst>
          </p:cNvPr>
          <p:cNvSpPr/>
          <p:nvPr/>
        </p:nvSpPr>
        <p:spPr>
          <a:xfrm>
            <a:off x="6598508" y="2379238"/>
            <a:ext cx="1062680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1.8bn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0D353582-0967-0E47-D22D-68F81876C721}"/>
              </a:ext>
            </a:extLst>
          </p:cNvPr>
          <p:cNvSpPr/>
          <p:nvPr/>
        </p:nvSpPr>
        <p:spPr>
          <a:xfrm>
            <a:off x="6598503" y="2914790"/>
            <a:ext cx="1062685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2.4bn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F207B241-979A-730B-656A-93A3E421F7CC}"/>
              </a:ext>
            </a:extLst>
          </p:cNvPr>
          <p:cNvSpPr/>
          <p:nvPr/>
        </p:nvSpPr>
        <p:spPr>
          <a:xfrm>
            <a:off x="6598505" y="3677353"/>
            <a:ext cx="1062683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N/A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ED248971-E19E-F0B2-5BFC-92EE5246DF13}"/>
              </a:ext>
            </a:extLst>
          </p:cNvPr>
          <p:cNvSpPr/>
          <p:nvPr/>
        </p:nvSpPr>
        <p:spPr>
          <a:xfrm>
            <a:off x="6598505" y="4160856"/>
            <a:ext cx="1062683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1.9bn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062CFFB5-90EA-4D03-1F26-3190B37A5578}"/>
              </a:ext>
            </a:extLst>
          </p:cNvPr>
          <p:cNvSpPr/>
          <p:nvPr/>
        </p:nvSpPr>
        <p:spPr>
          <a:xfrm>
            <a:off x="6604687" y="5431916"/>
            <a:ext cx="1056501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1.2bn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9B0D3428-4756-8C65-B8E9-B59935480BE6}"/>
              </a:ext>
            </a:extLst>
          </p:cNvPr>
          <p:cNvSpPr/>
          <p:nvPr/>
        </p:nvSpPr>
        <p:spPr>
          <a:xfrm>
            <a:off x="6598503" y="4897770"/>
            <a:ext cx="1062683" cy="37744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N/A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816832-EEA6-8C2C-3460-0932E7EBD5CA}"/>
              </a:ext>
            </a:extLst>
          </p:cNvPr>
          <p:cNvSpPr txBox="1"/>
          <p:nvPr/>
        </p:nvSpPr>
        <p:spPr>
          <a:xfrm>
            <a:off x="8909222" y="3751646"/>
            <a:ext cx="133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venir Book" panose="02000503020000020003" pitchFamily="2" charset="0"/>
              </a:rPr>
              <a:t>+33.33%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FCD2B3AC-8B93-EB32-1D7C-0FF5264C5A35}"/>
              </a:ext>
            </a:extLst>
          </p:cNvPr>
          <p:cNvSpPr/>
          <p:nvPr/>
        </p:nvSpPr>
        <p:spPr>
          <a:xfrm>
            <a:off x="8442754" y="3258244"/>
            <a:ext cx="233234" cy="124355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71" name="Audio 70">
            <a:extLst>
              <a:ext uri="{FF2B5EF4-FFF2-40B4-BE49-F238E27FC236}">
                <a16:creationId xmlns:a16="http://schemas.microsoft.com/office/drawing/2014/main" id="{82655C9C-EA8A-967E-D26D-7F342BFC5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69"/>
    </mc:Choice>
    <mc:Fallback>
      <p:transition spd="slow" advTm="5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6FDFB-AEF9-205D-CF7E-39824925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9AC583-7B49-88F8-6E36-86B72725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730AB-F7D1-382F-D9B7-818CE35E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2" y="21523"/>
            <a:ext cx="11566674" cy="1360898"/>
          </a:xfrm>
        </p:spPr>
        <p:txBody>
          <a:bodyPr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Plans Not Performing Well After 5G Launch</a:t>
            </a:r>
            <a:endParaRPr lang="en-US" b="1" dirty="0">
              <a:latin typeface="Avenir Book" panose="02000503020000020003" pitchFamily="2" charset="0"/>
            </a:endParaRPr>
          </a:p>
        </p:txBody>
      </p:sp>
      <p:pic>
        <p:nvPicPr>
          <p:cNvPr id="7" name="Graphic 6" descr="Cell Phone">
            <a:extLst>
              <a:ext uri="{FF2B5EF4-FFF2-40B4-BE49-F238E27FC236}">
                <a16:creationId xmlns:a16="http://schemas.microsoft.com/office/drawing/2014/main" id="{4ACFD7AE-1344-831B-4308-B995295CB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2932" y="457201"/>
            <a:ext cx="6329362" cy="6857999"/>
          </a:xfrm>
          <a:prstGeom prst="rect">
            <a:avLst/>
          </a:prstGeom>
        </p:spPr>
      </p:pic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75845CB0-EF99-A232-98D3-B78C3D164136}"/>
              </a:ext>
            </a:extLst>
          </p:cNvPr>
          <p:cNvSpPr/>
          <p:nvPr/>
        </p:nvSpPr>
        <p:spPr>
          <a:xfrm>
            <a:off x="948708" y="1478739"/>
            <a:ext cx="1977079" cy="90049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P4: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Mini Data Saver Pack 500 MB/Day,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Valid For 20 days</a:t>
            </a: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A5074EEB-4602-0EB8-0213-FE2C80D2B120}"/>
              </a:ext>
            </a:extLst>
          </p:cNvPr>
          <p:cNvSpPr/>
          <p:nvPr/>
        </p:nvSpPr>
        <p:spPr>
          <a:xfrm>
            <a:off x="948707" y="2559378"/>
            <a:ext cx="1977080" cy="90049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P5: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Rs.99 Full Talktime Combo Pack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D096EE1B-CF2E-4324-1D2D-FF03A49C9613}"/>
              </a:ext>
            </a:extLst>
          </p:cNvPr>
          <p:cNvSpPr/>
          <p:nvPr/>
        </p:nvSpPr>
        <p:spPr>
          <a:xfrm>
            <a:off x="900509" y="3622076"/>
            <a:ext cx="1977079" cy="90049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P6: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Xtream Mobile Data Pack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15GB Data | 28 days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14A713-8A2C-6B96-E639-FDDD9B0AAD7B}"/>
              </a:ext>
            </a:extLst>
          </p:cNvPr>
          <p:cNvSpPr/>
          <p:nvPr/>
        </p:nvSpPr>
        <p:spPr>
          <a:xfrm>
            <a:off x="3801771" y="3073598"/>
            <a:ext cx="2171763" cy="282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CE4B28-86EE-1109-3FEB-8D9F80D26EDA}"/>
              </a:ext>
            </a:extLst>
          </p:cNvPr>
          <p:cNvSpPr/>
          <p:nvPr/>
        </p:nvSpPr>
        <p:spPr>
          <a:xfrm>
            <a:off x="3801771" y="2674925"/>
            <a:ext cx="2180007" cy="293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E7CAFA-5831-7698-14F5-8895369D1CCE}"/>
              </a:ext>
            </a:extLst>
          </p:cNvPr>
          <p:cNvSpPr/>
          <p:nvPr/>
        </p:nvSpPr>
        <p:spPr>
          <a:xfrm>
            <a:off x="3801771" y="3838016"/>
            <a:ext cx="2171763" cy="28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5A9E69-F559-F286-EFE7-FC385F01AA28}"/>
              </a:ext>
            </a:extLst>
          </p:cNvPr>
          <p:cNvSpPr/>
          <p:nvPr/>
        </p:nvSpPr>
        <p:spPr>
          <a:xfrm>
            <a:off x="3815276" y="4220454"/>
            <a:ext cx="2171763" cy="28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B28CA4-9863-4B24-6E37-65C83B39AC79}"/>
              </a:ext>
            </a:extLst>
          </p:cNvPr>
          <p:cNvSpPr/>
          <p:nvPr/>
        </p:nvSpPr>
        <p:spPr>
          <a:xfrm>
            <a:off x="3793528" y="4857101"/>
            <a:ext cx="2158258" cy="28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70BAB2-F784-5208-28BA-02F1C8F53F6C}"/>
              </a:ext>
            </a:extLst>
          </p:cNvPr>
          <p:cNvSpPr/>
          <p:nvPr/>
        </p:nvSpPr>
        <p:spPr>
          <a:xfrm>
            <a:off x="3801771" y="5239539"/>
            <a:ext cx="2180007" cy="28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0EE73580-0217-F8DA-811C-28764A28D56E}"/>
              </a:ext>
            </a:extLst>
          </p:cNvPr>
          <p:cNvSpPr/>
          <p:nvPr/>
        </p:nvSpPr>
        <p:spPr>
          <a:xfrm>
            <a:off x="6192882" y="1603996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1.1bn</a:t>
            </a:r>
          </a:p>
        </p:txBody>
      </p:sp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E3FBDBFA-F32F-8EA6-3CD8-6FA78BAD0B73}"/>
              </a:ext>
            </a:extLst>
          </p:cNvPr>
          <p:cNvSpPr/>
          <p:nvPr/>
        </p:nvSpPr>
        <p:spPr>
          <a:xfrm>
            <a:off x="948706" y="4684775"/>
            <a:ext cx="1977079" cy="90049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P7: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25 GB Combo 3G/4G data pack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376902-414A-F5E7-7BF4-7854C1C725BD}"/>
              </a:ext>
            </a:extLst>
          </p:cNvPr>
          <p:cNvSpPr/>
          <p:nvPr/>
        </p:nvSpPr>
        <p:spPr>
          <a:xfrm>
            <a:off x="3802404" y="1603996"/>
            <a:ext cx="2171763" cy="293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Before 5G launch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AFF868-7B0A-38A9-DE66-6625CF8C6DE7}"/>
              </a:ext>
            </a:extLst>
          </p:cNvPr>
          <p:cNvSpPr/>
          <p:nvPr/>
        </p:nvSpPr>
        <p:spPr>
          <a:xfrm>
            <a:off x="3801771" y="2006333"/>
            <a:ext cx="2171763" cy="293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After 5G launch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886CB5EB-D1EB-5FDE-F632-79EC82F8A10C}"/>
              </a:ext>
            </a:extLst>
          </p:cNvPr>
          <p:cNvSpPr/>
          <p:nvPr/>
        </p:nvSpPr>
        <p:spPr>
          <a:xfrm>
            <a:off x="6189520" y="2002207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0.9bn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1E37EB14-7F4E-725C-954C-7786F3EE52F5}"/>
              </a:ext>
            </a:extLst>
          </p:cNvPr>
          <p:cNvSpPr/>
          <p:nvPr/>
        </p:nvSpPr>
        <p:spPr>
          <a:xfrm>
            <a:off x="6192882" y="2635433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1.0bn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0D1BFF07-513E-AB4C-20AC-0A683CC8C108}"/>
              </a:ext>
            </a:extLst>
          </p:cNvPr>
          <p:cNvSpPr/>
          <p:nvPr/>
        </p:nvSpPr>
        <p:spPr>
          <a:xfrm>
            <a:off x="6218468" y="3060341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US" sz="1400" dirty="0">
                <a:latin typeface="Avenir Book" panose="02000503020000020003" pitchFamily="2" charset="0"/>
              </a:rPr>
              <a:t> 0.65bn</a:t>
            </a:r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91C9F6F9-2559-7F0A-424A-B940A1B8D148}"/>
              </a:ext>
            </a:extLst>
          </p:cNvPr>
          <p:cNvSpPr/>
          <p:nvPr/>
        </p:nvSpPr>
        <p:spPr>
          <a:xfrm>
            <a:off x="6168662" y="3832568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  </a:t>
            </a:r>
            <a:r>
              <a:rPr lang="en-US" sz="1400" dirty="0">
                <a:latin typeface="Avenir Book" panose="02000503020000020003" pitchFamily="2" charset="0"/>
              </a:rPr>
              <a:t>0.7bn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D9EA905C-C439-3A3C-B164-984E27BA3CFF}"/>
              </a:ext>
            </a:extLst>
          </p:cNvPr>
          <p:cNvSpPr/>
          <p:nvPr/>
        </p:nvSpPr>
        <p:spPr>
          <a:xfrm>
            <a:off x="6189520" y="4250124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  </a:t>
            </a:r>
            <a:r>
              <a:rPr lang="en-US" sz="1400" dirty="0">
                <a:latin typeface="Avenir Book" panose="02000503020000020003" pitchFamily="2" charset="0"/>
              </a:rPr>
              <a:t>0.5bn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29120B10-58E7-478B-30F9-82DB3A46CD65}"/>
              </a:ext>
            </a:extLst>
          </p:cNvPr>
          <p:cNvSpPr/>
          <p:nvPr/>
        </p:nvSpPr>
        <p:spPr>
          <a:xfrm>
            <a:off x="6192882" y="4841696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  </a:t>
            </a:r>
            <a:r>
              <a:rPr lang="en-US" sz="1400" dirty="0">
                <a:latin typeface="Avenir Book" panose="02000503020000020003" pitchFamily="2" charset="0"/>
              </a:rPr>
              <a:t>0.6bn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45A0F2F3-9E99-CDB7-A78E-21928958B438}"/>
              </a:ext>
            </a:extLst>
          </p:cNvPr>
          <p:cNvSpPr/>
          <p:nvPr/>
        </p:nvSpPr>
        <p:spPr>
          <a:xfrm>
            <a:off x="6192882" y="5229172"/>
            <a:ext cx="1468304" cy="2933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  </a:t>
            </a:r>
            <a:r>
              <a:rPr lang="en-US" sz="1400" dirty="0">
                <a:latin typeface="Avenir Book" panose="02000503020000020003" pitchFamily="2" charset="0"/>
              </a:rPr>
              <a:t>0.2bn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E608B-8789-8A9C-1169-44BA9926EBE6}"/>
              </a:ext>
            </a:extLst>
          </p:cNvPr>
          <p:cNvSpPr txBox="1"/>
          <p:nvPr/>
        </p:nvSpPr>
        <p:spPr>
          <a:xfrm>
            <a:off x="9341708" y="179534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-20.11%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3D783E-6EB7-6485-AD88-D2C4B3122113}"/>
              </a:ext>
            </a:extLst>
          </p:cNvPr>
          <p:cNvSpPr txBox="1"/>
          <p:nvPr/>
        </p:nvSpPr>
        <p:spPr>
          <a:xfrm>
            <a:off x="9341708" y="2773693"/>
            <a:ext cx="10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-34.85%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00B477-C362-FA16-2B86-0689FBED9854}"/>
              </a:ext>
            </a:extLst>
          </p:cNvPr>
          <p:cNvSpPr txBox="1"/>
          <p:nvPr/>
        </p:nvSpPr>
        <p:spPr>
          <a:xfrm>
            <a:off x="9341708" y="3991724"/>
            <a:ext cx="106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-34.00%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D8F470-5D37-E0F6-5AF7-8663C409AACD}"/>
              </a:ext>
            </a:extLst>
          </p:cNvPr>
          <p:cNvSpPr txBox="1"/>
          <p:nvPr/>
        </p:nvSpPr>
        <p:spPr>
          <a:xfrm>
            <a:off x="9347714" y="4950358"/>
            <a:ext cx="103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ook" panose="02000503020000020003" pitchFamily="2" charset="0"/>
              </a:rPr>
              <a:t>-73.30%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2F5DFB47-5E3D-8F57-DA1F-4C3249821B7E}"/>
              </a:ext>
            </a:extLst>
          </p:cNvPr>
          <p:cNvSpPr/>
          <p:nvPr/>
        </p:nvSpPr>
        <p:spPr>
          <a:xfrm>
            <a:off x="8933935" y="1750660"/>
            <a:ext cx="160638" cy="5448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20B5C5F2-228E-AC9F-31A1-9FB58CCB12D0}"/>
              </a:ext>
            </a:extLst>
          </p:cNvPr>
          <p:cNvSpPr/>
          <p:nvPr/>
        </p:nvSpPr>
        <p:spPr>
          <a:xfrm>
            <a:off x="8931875" y="3870035"/>
            <a:ext cx="160638" cy="5448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0863B77C-2C27-DFFE-54C8-60DDD33F3E1A}"/>
              </a:ext>
            </a:extLst>
          </p:cNvPr>
          <p:cNvSpPr/>
          <p:nvPr/>
        </p:nvSpPr>
        <p:spPr>
          <a:xfrm>
            <a:off x="8933935" y="2695815"/>
            <a:ext cx="160638" cy="5448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7FF6E8E-C21D-8FEE-7D40-38C8D6703330}"/>
              </a:ext>
            </a:extLst>
          </p:cNvPr>
          <p:cNvSpPr/>
          <p:nvPr/>
        </p:nvSpPr>
        <p:spPr>
          <a:xfrm>
            <a:off x="8946292" y="4872110"/>
            <a:ext cx="160638" cy="5448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63" name="Audio 62">
            <a:extLst>
              <a:ext uri="{FF2B5EF4-FFF2-40B4-BE49-F238E27FC236}">
                <a16:creationId xmlns:a16="http://schemas.microsoft.com/office/drawing/2014/main" id="{9B02D2B5-CBE8-027E-D0E6-9E41AB286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7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48"/>
    </mc:Choice>
    <mc:Fallback>
      <p:transition spd="slow" advTm="94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4F8A-1E22-BA76-4678-A0AA2921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46" y="218027"/>
            <a:ext cx="5764427" cy="1360898"/>
          </a:xfrm>
        </p:spPr>
        <p:txBody>
          <a:bodyPr/>
          <a:lstStyle/>
          <a:p>
            <a:r>
              <a:rPr lang="en-GB" dirty="0"/>
              <a:t>Plans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22E1-5E14-FCE2-7A99-8394A9889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7" y="1902941"/>
            <a:ext cx="7537622" cy="42556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92D050"/>
                </a:solidFill>
                <a:latin typeface="Avenir Book" panose="02000503020000020003" pitchFamily="2" charset="0"/>
              </a:rPr>
              <a:t>Plans Performing Well After 5G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 dirty="0">
                <a:latin typeface="Avenir Book" panose="02000503020000020003" pitchFamily="2" charset="0"/>
              </a:rPr>
              <a:t>Plan P1</a:t>
            </a:r>
            <a:r>
              <a:rPr lang="en-GB" sz="1700" dirty="0">
                <a:latin typeface="Avenir Book" panose="02000503020000020003" pitchFamily="2" charset="0"/>
              </a:rPr>
              <a:t> showed significant revenue </a:t>
            </a:r>
            <a:r>
              <a:rPr lang="en-GB" sz="1700" dirty="0">
                <a:solidFill>
                  <a:srgbClr val="00B050"/>
                </a:solidFill>
                <a:latin typeface="Avenir Book" panose="02000503020000020003" pitchFamily="2" charset="0"/>
              </a:rPr>
              <a:t>growth </a:t>
            </a:r>
            <a:r>
              <a:rPr lang="en-GB" sz="1700" dirty="0">
                <a:latin typeface="Avenir Book" panose="02000503020000020003" pitchFamily="2" charset="0"/>
              </a:rPr>
              <a:t>of </a:t>
            </a:r>
            <a:r>
              <a:rPr lang="en-GB" sz="1700" b="1" dirty="0">
                <a:solidFill>
                  <a:srgbClr val="00B050"/>
                </a:solidFill>
                <a:latin typeface="Avenir Book" panose="02000503020000020003" pitchFamily="2" charset="0"/>
              </a:rPr>
              <a:t>33.33%</a:t>
            </a:r>
            <a:r>
              <a:rPr lang="en-GB" sz="1700" dirty="0">
                <a:latin typeface="Avenir Book" panose="02000503020000020003" pitchFamily="2" charset="0"/>
              </a:rPr>
              <a:t>, becoming a top performer.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 dirty="0">
                <a:latin typeface="Avenir Book" panose="02000503020000020003" pitchFamily="2" charset="0"/>
              </a:rPr>
              <a:t>New Plans P11 and P12</a:t>
            </a:r>
            <a:r>
              <a:rPr lang="en-GB" sz="1700" dirty="0">
                <a:latin typeface="Avenir Book" panose="02000503020000020003" pitchFamily="2" charset="0"/>
              </a:rPr>
              <a:t> generated substantial revenue post-launch, indicating strong market demand.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Plans Not Performing Well After 5G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Avenir Book" panose="02000503020000020003" pitchFamily="2" charset="0"/>
              </a:rPr>
              <a:t>Plans P2 and P3</a:t>
            </a:r>
            <a:r>
              <a:rPr lang="en-GB" sz="1600" dirty="0">
                <a:latin typeface="Avenir Book" panose="02000503020000020003" pitchFamily="2" charset="0"/>
              </a:rPr>
              <a:t> reported 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no change</a:t>
            </a:r>
            <a:r>
              <a:rPr lang="en-GB" sz="1600" dirty="0">
                <a:latin typeface="Avenir Book" panose="02000503020000020003" pitchFamily="2" charset="0"/>
              </a:rPr>
              <a:t> in revenue, maintaining their previous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Avenir Book" panose="02000503020000020003" pitchFamily="2" charset="0"/>
              </a:rPr>
              <a:t>Plans P4, P5, P6, and P7</a:t>
            </a:r>
            <a:r>
              <a:rPr lang="en-GB" sz="1600" dirty="0">
                <a:latin typeface="Avenir Book" panose="02000503020000020003" pitchFamily="2" charset="0"/>
              </a:rPr>
              <a:t> experienced substantial revenue 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declines</a:t>
            </a:r>
            <a:r>
              <a:rPr lang="en-GB" sz="1600" dirty="0">
                <a:latin typeface="Avenir Book" panose="02000503020000020003" pitchFamily="2" charset="0"/>
              </a:rPr>
              <a:t> post-5G launch.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Avenir Book" panose="02000503020000020003" pitchFamily="2" charset="0"/>
              </a:rPr>
              <a:t>Plans P8, P9, and P10</a:t>
            </a:r>
            <a:r>
              <a:rPr lang="en-GB" sz="1600" dirty="0">
                <a:latin typeface="Avenir Book" panose="02000503020000020003" pitchFamily="2" charset="0"/>
              </a:rPr>
              <a:t> were 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discontinued</a:t>
            </a:r>
            <a:r>
              <a:rPr lang="en-GB" sz="1600" dirty="0">
                <a:latin typeface="Avenir Book" panose="02000503020000020003" pitchFamily="2" charset="0"/>
              </a:rPr>
              <a:t> following the 5G rollout.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Avenir Book" panose="02000503020000020003" pitchFamily="2" charset="0"/>
              </a:rPr>
              <a:t>Plan P13</a:t>
            </a:r>
            <a:r>
              <a:rPr lang="en-GB" sz="1600" dirty="0">
                <a:latin typeface="Avenir Book" panose="02000503020000020003" pitchFamily="2" charset="0"/>
              </a:rPr>
              <a:t> generated some revenue but at a relatively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 low </a:t>
            </a:r>
            <a:r>
              <a:rPr lang="en-GB" sz="1600" dirty="0">
                <a:latin typeface="Avenir Book" panose="02000503020000020003" pitchFamily="2" charset="0"/>
              </a:rPr>
              <a:t>level.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312F8-5E30-51F0-0555-C18DBB0D7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109" y="2179606"/>
            <a:ext cx="3987625" cy="3702364"/>
          </a:xfrm>
          <a:prstGeom prst="rect">
            <a:avLst/>
          </a:prstGeom>
        </p:spPr>
      </p:pic>
      <p:pic>
        <p:nvPicPr>
          <p:cNvPr id="58" name="Audio 57">
            <a:extLst>
              <a:ext uri="{FF2B5EF4-FFF2-40B4-BE49-F238E27FC236}">
                <a16:creationId xmlns:a16="http://schemas.microsoft.com/office/drawing/2014/main" id="{1186AAAD-02E7-4557-0469-0EAA9D000F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10"/>
    </mc:Choice>
    <mc:Fallback>
      <p:transition spd="slow" advTm="4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9485-AF68-A443-3B1D-4166AE71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Analysis of Plans Affected by the 5G Launch</a:t>
            </a:r>
            <a:br>
              <a:rPr lang="en-GB" b="1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547B-9DF2-B417-B792-7EB2601D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</a:rPr>
              <a:t>Plans to Continue:</a:t>
            </a:r>
            <a:endParaRPr lang="en-GB" dirty="0">
              <a:latin typeface="Avenir Book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P1</a:t>
            </a:r>
            <a:r>
              <a:rPr lang="en-GB" dirty="0">
                <a:latin typeface="Avenir Book" panose="02000503020000020003" pitchFamily="2" charset="0"/>
              </a:rPr>
              <a:t>: </a:t>
            </a:r>
            <a:r>
              <a:rPr lang="en-GB" dirty="0">
                <a:solidFill>
                  <a:srgbClr val="00B050"/>
                </a:solidFill>
                <a:latin typeface="Avenir Book" panose="02000503020000020003" pitchFamily="2" charset="0"/>
              </a:rPr>
              <a:t>+33.33% </a:t>
            </a:r>
            <a:r>
              <a:rPr lang="en-GB" dirty="0">
                <a:latin typeface="Avenir Book" panose="02000503020000020003" pitchFamily="2" charset="0"/>
              </a:rPr>
              <a:t>revenue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P11 (New)</a:t>
            </a:r>
            <a:r>
              <a:rPr lang="en-GB" dirty="0">
                <a:latin typeface="Avenir Book" panose="02000503020000020003" pitchFamily="2" charset="0"/>
              </a:rPr>
              <a:t>: Strong performance post-launch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P12 (New)</a:t>
            </a:r>
            <a:r>
              <a:rPr lang="en-GB" dirty="0">
                <a:latin typeface="Avenir Book" panose="02000503020000020003" pitchFamily="2" charset="0"/>
              </a:rPr>
              <a:t>: Strong revenue generation</a:t>
            </a:r>
          </a:p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</a:rPr>
              <a:t>Plans to Discontinue:</a:t>
            </a:r>
            <a:endParaRPr lang="en-GB" dirty="0">
              <a:latin typeface="Avenir Book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P5</a:t>
            </a:r>
            <a:r>
              <a:rPr lang="en-GB" dirty="0">
                <a:latin typeface="Avenir Book" panose="02000503020000020003" pitchFamily="2" charset="0"/>
              </a:rPr>
              <a:t>: </a:t>
            </a: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</a:rPr>
              <a:t>-34.85%</a:t>
            </a:r>
            <a:r>
              <a:rPr lang="en-GB" dirty="0">
                <a:latin typeface="Avenir Book" panose="02000503020000020003" pitchFamily="2" charset="0"/>
              </a:rPr>
              <a:t> revenue decline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P6</a:t>
            </a:r>
            <a:r>
              <a:rPr lang="en-GB" dirty="0">
                <a:latin typeface="Avenir Book" panose="02000503020000020003" pitchFamily="2" charset="0"/>
              </a:rPr>
              <a:t>: </a:t>
            </a: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</a:rPr>
              <a:t>-34.00% </a:t>
            </a:r>
            <a:r>
              <a:rPr lang="en-GB" dirty="0">
                <a:latin typeface="Avenir Book" panose="02000503020000020003" pitchFamily="2" charset="0"/>
              </a:rPr>
              <a:t>revenue decline                  not meeting market needs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P7</a:t>
            </a:r>
            <a:r>
              <a:rPr lang="en-GB" dirty="0">
                <a:latin typeface="Avenir Book" panose="02000503020000020003" pitchFamily="2" charset="0"/>
              </a:rPr>
              <a:t>: </a:t>
            </a: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</a:rPr>
              <a:t>-73.30% </a:t>
            </a:r>
            <a:r>
              <a:rPr lang="en-GB" dirty="0">
                <a:latin typeface="Avenir Book" panose="02000503020000020003" pitchFamily="2" charset="0"/>
              </a:rPr>
              <a:t>revenue decline           </a:t>
            </a:r>
          </a:p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</a:rPr>
              <a:t>Plans to Reevaluate:</a:t>
            </a:r>
            <a:endParaRPr lang="en-GB" dirty="0">
              <a:latin typeface="Avenir Book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P4</a:t>
            </a:r>
            <a:r>
              <a:rPr lang="en-GB" dirty="0">
                <a:latin typeface="Avenir Book" panose="02000503020000020003" pitchFamily="2" charset="0"/>
              </a:rPr>
              <a:t>: </a:t>
            </a: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</a:rPr>
              <a:t>-20.11% </a:t>
            </a:r>
            <a:r>
              <a:rPr lang="en-GB" dirty="0">
                <a:latin typeface="Avenir Book" panose="02000503020000020003" pitchFamily="2" charset="0"/>
              </a:rPr>
              <a:t>revenue decline, mixed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Avenir Book" panose="02000503020000020003" pitchFamily="2" charset="0"/>
              </a:rPr>
              <a:t>Plan P13 (New)</a:t>
            </a:r>
            <a:r>
              <a:rPr lang="en-GB" dirty="0">
                <a:latin typeface="Avenir Book" panose="02000503020000020003" pitchFamily="2" charset="0"/>
              </a:rPr>
              <a:t>: Some revenue generated but requires further assessment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75619E6-405D-9506-01FB-FCF05291A8C3}"/>
              </a:ext>
            </a:extLst>
          </p:cNvPr>
          <p:cNvSpPr/>
          <p:nvPr/>
        </p:nvSpPr>
        <p:spPr>
          <a:xfrm>
            <a:off x="4053016" y="4090086"/>
            <a:ext cx="580767" cy="6796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8C23B1E3-CCC2-F785-CE0E-49C8AC9E8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72"/>
    </mc:Choice>
    <mc:Fallback>
      <p:transition spd="slow" advTm="37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50A9F-E560-7ECF-F124-B92F439CA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B85F46-9116-918F-4A79-AF192D3CD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6C2C9-273C-FDB3-E2CB-DF081345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51" y="185046"/>
            <a:ext cx="11751812" cy="1360898"/>
          </a:xfrm>
        </p:spPr>
        <p:txBody>
          <a:bodyPr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Discontinued Plans Post-5G Launch and Reasons</a:t>
            </a:r>
            <a:br>
              <a:rPr lang="en-GB" b="1" dirty="0">
                <a:latin typeface="Avenir Book" panose="02000503020000020003" pitchFamily="2" charset="0"/>
              </a:rPr>
            </a:br>
            <a:endParaRPr lang="en-US" b="1" dirty="0">
              <a:latin typeface="Avenir Book" panose="02000503020000020003" pitchFamily="2" charset="0"/>
            </a:endParaRPr>
          </a:p>
        </p:txBody>
      </p:sp>
      <p:pic>
        <p:nvPicPr>
          <p:cNvPr id="7" name="Graphic 6" descr="Cell Phone">
            <a:extLst>
              <a:ext uri="{FF2B5EF4-FFF2-40B4-BE49-F238E27FC236}">
                <a16:creationId xmlns:a16="http://schemas.microsoft.com/office/drawing/2014/main" id="{547FAA64-248C-4B66-565C-DBDC230EC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6434" y="745959"/>
            <a:ext cx="6062863" cy="6641430"/>
          </a:xfrm>
          <a:prstGeom prst="rect">
            <a:avLst/>
          </a:prstGeom>
        </p:spPr>
      </p:pic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0D537801-021D-229E-A580-51463D8E04E9}"/>
              </a:ext>
            </a:extLst>
          </p:cNvPr>
          <p:cNvSpPr/>
          <p:nvPr/>
        </p:nvSpPr>
        <p:spPr>
          <a:xfrm>
            <a:off x="1086456" y="1736236"/>
            <a:ext cx="1977081" cy="1223532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P8: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Daily Saviour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1( GB/Day) validity: 1day</a:t>
            </a: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D6D11F76-DEF0-B1A1-777C-BBF3478060EC}"/>
              </a:ext>
            </a:extLst>
          </p:cNvPr>
          <p:cNvSpPr/>
          <p:nvPr/>
        </p:nvSpPr>
        <p:spPr>
          <a:xfrm>
            <a:off x="1086454" y="3109034"/>
            <a:ext cx="1977081" cy="1297178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P9: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Combo TopUp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1495 Talktime and 300 MB data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08C514CD-8E8C-AA89-6BE9-0C1D549A6751}"/>
              </a:ext>
            </a:extLst>
          </p:cNvPr>
          <p:cNvSpPr/>
          <p:nvPr/>
        </p:nvSpPr>
        <p:spPr>
          <a:xfrm>
            <a:off x="1086454" y="4516572"/>
            <a:ext cx="1977081" cy="1170285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Plan P10: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Big Combo 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Pack (6 GB/Day) validity: 3 days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B7C63C55-5414-2077-41AC-962CFAFA5370}"/>
              </a:ext>
            </a:extLst>
          </p:cNvPr>
          <p:cNvSpPr/>
          <p:nvPr/>
        </p:nvSpPr>
        <p:spPr>
          <a:xfrm>
            <a:off x="3874168" y="2909402"/>
            <a:ext cx="8317832" cy="1595529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latin typeface="Avenir Book" panose="02000503020000020003" pitchFamily="2" charset="0"/>
            </a:endParaRPr>
          </a:p>
          <a:p>
            <a:r>
              <a:rPr lang="en-US" sz="1600" dirty="0">
                <a:latin typeface="Avenir Book" panose="02000503020000020003" pitchFamily="2" charset="0"/>
              </a:rPr>
              <a:t>It was 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discontinued</a:t>
            </a:r>
            <a:r>
              <a:rPr lang="en-US" sz="1600" dirty="0">
                <a:latin typeface="Avenir Book" panose="02000503020000020003" pitchFamily="2" charset="0"/>
              </a:rPr>
              <a:t> post-5G launch, potentially due to its </a:t>
            </a:r>
            <a:r>
              <a:rPr lang="en-US" sz="1600" dirty="0">
                <a:solidFill>
                  <a:srgbClr val="FF0000"/>
                </a:solidFill>
                <a:latin typeface="Avenir Book" panose="02000503020000020003" pitchFamily="2" charset="0"/>
              </a:rPr>
              <a:t>insufficient data</a:t>
            </a:r>
            <a:r>
              <a:rPr lang="en-US" sz="1600" dirty="0">
                <a:latin typeface="Avenir Book" panose="02000503020000020003" pitchFamily="2" charset="0"/>
              </a:rPr>
              <a:t> offering in a high-demand 5G environment.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B066738-099A-11B5-3815-ED55431E6C2F}"/>
              </a:ext>
            </a:extLst>
          </p:cNvPr>
          <p:cNvSpPr/>
          <p:nvPr/>
        </p:nvSpPr>
        <p:spPr>
          <a:xfrm>
            <a:off x="3874170" y="4504931"/>
            <a:ext cx="8317830" cy="1595529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dirty="0">
              <a:latin typeface="Avenir Book" panose="02000503020000020003" pitchFamily="2" charset="0"/>
            </a:endParaRPr>
          </a:p>
          <a:p>
            <a:r>
              <a:rPr lang="en-GB" sz="1600" dirty="0">
                <a:latin typeface="Avenir Book" panose="02000503020000020003" pitchFamily="2" charset="0"/>
              </a:rPr>
              <a:t>Similar to Plan P8, the plan's limited validity and specific usage patterns may have contributed to its 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lack of appeal</a:t>
            </a:r>
            <a:r>
              <a:rPr lang="en-GB" sz="1600" dirty="0">
                <a:latin typeface="Avenir Book" panose="02000503020000020003" pitchFamily="2" charset="0"/>
              </a:rPr>
              <a:t>, leading to discontinuation.</a:t>
            </a:r>
            <a:endParaRPr lang="en-US" sz="1600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7C0DBA09-F436-BA29-8601-DA37038E0CA4}"/>
              </a:ext>
            </a:extLst>
          </p:cNvPr>
          <p:cNvSpPr/>
          <p:nvPr/>
        </p:nvSpPr>
        <p:spPr>
          <a:xfrm>
            <a:off x="3874167" y="1369990"/>
            <a:ext cx="8317833" cy="1595529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latin typeface="Avenir Book" panose="02000503020000020003" pitchFamily="2" charset="0"/>
              </a:rPr>
              <a:t>The plan's short validity and low revenue likely </a:t>
            </a:r>
            <a:r>
              <a:rPr lang="en-GB" sz="1600" dirty="0">
                <a:solidFill>
                  <a:srgbClr val="FF0000"/>
                </a:solidFill>
                <a:latin typeface="Avenir Book" panose="02000503020000020003" pitchFamily="2" charset="0"/>
              </a:rPr>
              <a:t>indicated weak </a:t>
            </a:r>
            <a:r>
              <a:rPr lang="en-GB" sz="1600" dirty="0">
                <a:latin typeface="Avenir Book" panose="02000503020000020003" pitchFamily="2" charset="0"/>
              </a:rPr>
              <a:t>user interest or poor alignment with market needs.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pic>
        <p:nvPicPr>
          <p:cNvPr id="85" name="Audio 84">
            <a:extLst>
              <a:ext uri="{FF2B5EF4-FFF2-40B4-BE49-F238E27FC236}">
                <a16:creationId xmlns:a16="http://schemas.microsoft.com/office/drawing/2014/main" id="{04733E86-249D-9BC3-4FE6-0632C9E88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5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26"/>
    </mc:Choice>
    <mc:Fallback>
      <p:transition spd="slow" advTm="34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C96A-01A4-66C9-9A81-3A08A632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646" y="255194"/>
            <a:ext cx="9905999" cy="116948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Recommendations</a:t>
            </a:r>
            <a:br>
              <a:rPr lang="en-GB" b="1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8BF7-87C7-4ECC-C9EB-22857CDE2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646" y="1149178"/>
            <a:ext cx="10089292" cy="5140411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endParaRPr lang="en-GB" sz="4800" b="1" dirty="0">
              <a:latin typeface="Avenir Book" panose="02000503020000020003" pitchFamily="2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4800" dirty="0">
                <a:solidFill>
                  <a:srgbClr val="00B050"/>
                </a:solidFill>
                <a:latin typeface="Avenir Book" panose="02000503020000020003" pitchFamily="2" charset="0"/>
              </a:rPr>
              <a:t>Strengthen 5G Capabilities: </a:t>
            </a:r>
            <a:r>
              <a:rPr lang="en-GB" sz="4800" dirty="0">
                <a:latin typeface="Avenir Book" panose="02000503020000020003" pitchFamily="2" charset="0"/>
              </a:rPr>
              <a:t>Enhance 5G network performance and introduce compatible devices and services to meet user expectations and drive adoption.</a:t>
            </a:r>
          </a:p>
          <a:p>
            <a:pPr marL="0" indent="0" algn="just">
              <a:buNone/>
            </a:pPr>
            <a:endParaRPr lang="en-GB" sz="4800" dirty="0">
              <a:latin typeface="Avenir Book" panose="02000503020000020003" pitchFamily="2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4800" dirty="0">
                <a:solidFill>
                  <a:srgbClr val="00B050"/>
                </a:solidFill>
                <a:latin typeface="Avenir Book" panose="02000503020000020003" pitchFamily="2" charset="0"/>
              </a:rPr>
              <a:t>Review Pricing and Plans: </a:t>
            </a:r>
            <a:r>
              <a:rPr lang="en-GB" sz="4800" dirty="0">
                <a:latin typeface="Avenir Book" panose="02000503020000020003" pitchFamily="2" charset="0"/>
              </a:rPr>
              <a:t>Reassess pricing models to ensure market competitiveness, and design appealing 5G bundles that cater to customer needs.</a:t>
            </a:r>
          </a:p>
          <a:p>
            <a:pPr marL="0" indent="0" algn="just">
              <a:buNone/>
            </a:pPr>
            <a:endParaRPr lang="en-GB" sz="4800" dirty="0">
              <a:latin typeface="Avenir Book" panose="02000503020000020003" pitchFamily="2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4800" dirty="0">
                <a:solidFill>
                  <a:srgbClr val="00B050"/>
                </a:solidFill>
                <a:latin typeface="Avenir Book" panose="02000503020000020003" pitchFamily="2" charset="0"/>
              </a:rPr>
              <a:t>Expand 5G Network Reach: </a:t>
            </a:r>
            <a:r>
              <a:rPr lang="en-GB" sz="4800" dirty="0">
                <a:latin typeface="Avenir Book" panose="02000503020000020003" pitchFamily="2" charset="0"/>
              </a:rPr>
              <a:t>Accelerate efforts to broaden 5G coverage and invest in infrastructure upgrades to capture a wider audience.</a:t>
            </a:r>
          </a:p>
          <a:p>
            <a:pPr marL="0" indent="0" algn="just">
              <a:buNone/>
            </a:pPr>
            <a:endParaRPr lang="en-GB" sz="4800" dirty="0">
              <a:latin typeface="Avenir Book" panose="02000503020000020003" pitchFamily="2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4800" dirty="0">
                <a:solidFill>
                  <a:srgbClr val="00B050"/>
                </a:solidFill>
                <a:latin typeface="Avenir Book" panose="02000503020000020003" pitchFamily="2" charset="0"/>
              </a:rPr>
              <a:t>Enhance Customer Support: </a:t>
            </a:r>
            <a:r>
              <a:rPr lang="en-GB" sz="4800" dirty="0">
                <a:latin typeface="Avenir Book" panose="02000503020000020003" pitchFamily="2" charset="0"/>
              </a:rPr>
              <a:t>Improve customer service and technical assistance for swift issue resolution, boosting user satisfaction and loyalty.</a:t>
            </a:r>
          </a:p>
          <a:p>
            <a:pPr marL="0" indent="0" algn="just">
              <a:buNone/>
            </a:pPr>
            <a:endParaRPr lang="en-GB" sz="4800" dirty="0">
              <a:latin typeface="Avenir Book" panose="02000503020000020003" pitchFamily="2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sz="4800" dirty="0">
                <a:solidFill>
                  <a:srgbClr val="00B050"/>
                </a:solidFill>
                <a:latin typeface="Avenir Book" panose="02000503020000020003" pitchFamily="2" charset="0"/>
              </a:rPr>
              <a:t>Launch a Customer Loyalty Program: </a:t>
            </a:r>
            <a:r>
              <a:rPr lang="en-GB" sz="4800" dirty="0">
                <a:latin typeface="Avenir Book" panose="02000503020000020003" pitchFamily="2" charset="0"/>
              </a:rPr>
              <a:t>Develop a rewards program offering discounts, exclusive deals, and premium content to incentivize long-term customer retention and </a:t>
            </a:r>
            <a:r>
              <a:rPr lang="en-GB" sz="4400" dirty="0">
                <a:latin typeface="Avenir Book" panose="02000503020000020003" pitchFamily="2" charset="0"/>
              </a:rPr>
              <a:t>reduce the number of people leaving.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5" name="Audio 64">
            <a:extLst>
              <a:ext uri="{FF2B5EF4-FFF2-40B4-BE49-F238E27FC236}">
                <a16:creationId xmlns:a16="http://schemas.microsoft.com/office/drawing/2014/main" id="{FC6A8E95-6240-D9FE-0C71-C7D7E525E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5"/>
    </mc:Choice>
    <mc:Fallback>
      <p:transition spd="slow" advTm="3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D85DD-17A9-6ADD-E249-8E302F1B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>
                <a:latin typeface="Avenir Book" panose="02000503020000020003" pitchFamily="2" charset="0"/>
              </a:rPr>
              <a:t>THANK YOU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7DF27AC9-AEE1-343A-AAF4-A3778EB2A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7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"/>
    </mc:Choice>
    <mc:Fallback>
      <p:transition spd="slow" advTm="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68C41-6FC6-B82D-FAAE-1800E4DA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810169" cy="1360898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AGENDA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DF9D79-1A69-A2DC-F5D1-38B14B40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29"/>
            <a:ext cx="5435302" cy="33829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Revenue Performance in the Wake of 5G Innovation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Avenir Book" panose="02000503020000020003" pitchFamily="2" charset="0"/>
              </a:rPr>
              <a:t>Impact of 5G Launch on Revenue</a:t>
            </a:r>
            <a:endParaRPr lang="en-GB" sz="1400" dirty="0">
              <a:latin typeface="Avenir Book" panose="02000503020000020003" pitchFamily="2" charset="0"/>
            </a:endParaRP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Underperforming KPIs Post-5G Launch 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Plans Performing Well After 5G Launch 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Plans Not Performing Well After 5G Launch 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Analysis of Plans Affected by the 5G Launch </a:t>
            </a:r>
          </a:p>
          <a:p>
            <a:pPr>
              <a:lnSpc>
                <a:spcPct val="110000"/>
              </a:lnSpc>
            </a:pPr>
            <a:r>
              <a:rPr lang="en-GB" sz="1400" dirty="0">
                <a:latin typeface="Avenir Book" panose="02000503020000020003" pitchFamily="2" charset="0"/>
              </a:rPr>
              <a:t>Discontinued Plans Post-5G Launch and Reasons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Avenir Book" panose="02000503020000020003" pitchFamily="2" charset="0"/>
              </a:rPr>
              <a:t>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913F9-24B0-78C1-30B2-DB55127CDCA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608" r="30406"/>
          <a:stretch/>
        </p:blipFill>
        <p:spPr>
          <a:xfrm>
            <a:off x="4634621" y="10"/>
            <a:ext cx="7557379" cy="6857990"/>
          </a:xfrm>
          <a:custGeom>
            <a:avLst/>
            <a:gdLst/>
            <a:ahLst/>
            <a:cxnLst/>
            <a:rect l="l" t="t" r="r" b="b"/>
            <a:pathLst>
              <a:path w="7557379" h="6858000">
                <a:moveTo>
                  <a:pt x="62130" y="0"/>
                </a:moveTo>
                <a:lnTo>
                  <a:pt x="7557379" y="0"/>
                </a:lnTo>
                <a:lnTo>
                  <a:pt x="755737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736812" y="6857999"/>
                </a:lnTo>
                <a:lnTo>
                  <a:pt x="6722464" y="3"/>
                </a:lnTo>
                <a:lnTo>
                  <a:pt x="7041779" y="1"/>
                </a:lnTo>
                <a:lnTo>
                  <a:pt x="62130" y="1"/>
                </a:lnTo>
                <a:close/>
              </a:path>
            </a:pathLst>
          </a:custGeom>
        </p:spPr>
      </p:pic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6D6B3702-19B7-471C-974D-4A163151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6547" y="0"/>
            <a:ext cx="681275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  <a:gd name="connsiteX0" fmla="*/ 5966258 w 6855283"/>
              <a:gd name="connsiteY0" fmla="*/ 0 h 6858000"/>
              <a:gd name="connsiteX1" fmla="*/ 6855283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55283"/>
              <a:gd name="connsiteY0" fmla="*/ 0 h 6858000"/>
              <a:gd name="connsiteX1" fmla="*/ 6810948 w 6855283"/>
              <a:gd name="connsiteY1" fmla="*/ 0 h 6858000"/>
              <a:gd name="connsiteX2" fmla="*/ 6855283 w 6855283"/>
              <a:gd name="connsiteY2" fmla="*/ 1529274 h 6858000"/>
              <a:gd name="connsiteX3" fmla="*/ 2185000 w 6855283"/>
              <a:gd name="connsiteY3" fmla="*/ 6858000 h 6858000"/>
              <a:gd name="connsiteX4" fmla="*/ 0 w 6855283"/>
              <a:gd name="connsiteY4" fmla="*/ 6858000 h 6858000"/>
              <a:gd name="connsiteX5" fmla="*/ 5966258 w 6855283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62525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0948"/>
              <a:gd name="connsiteY0" fmla="*/ 0 h 6858000"/>
              <a:gd name="connsiteX1" fmla="*/ 6810948 w 6810948"/>
              <a:gd name="connsiteY1" fmla="*/ 0 h 6858000"/>
              <a:gd name="connsiteX2" fmla="*/ 6799865 w 6810948"/>
              <a:gd name="connsiteY2" fmla="*/ 1551442 h 6858000"/>
              <a:gd name="connsiteX3" fmla="*/ 2185000 w 6810948"/>
              <a:gd name="connsiteY3" fmla="*/ 6858000 h 6858000"/>
              <a:gd name="connsiteX4" fmla="*/ 0 w 6810948"/>
              <a:gd name="connsiteY4" fmla="*/ 6858000 h 6858000"/>
              <a:gd name="connsiteX5" fmla="*/ 5966258 w 6810948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  <a:gd name="connsiteX0" fmla="*/ 5966258 w 6812757"/>
              <a:gd name="connsiteY0" fmla="*/ 0 h 6858000"/>
              <a:gd name="connsiteX1" fmla="*/ 6810948 w 6812757"/>
              <a:gd name="connsiteY1" fmla="*/ 0 h 6858000"/>
              <a:gd name="connsiteX2" fmla="*/ 6811779 w 6812757"/>
              <a:gd name="connsiteY2" fmla="*/ 1527614 h 6858000"/>
              <a:gd name="connsiteX3" fmla="*/ 2185000 w 6812757"/>
              <a:gd name="connsiteY3" fmla="*/ 6858000 h 6858000"/>
              <a:gd name="connsiteX4" fmla="*/ 0 w 6812757"/>
              <a:gd name="connsiteY4" fmla="*/ 6858000 h 6858000"/>
              <a:gd name="connsiteX5" fmla="*/ 5966258 w 681275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2757" h="6858000">
                <a:moveTo>
                  <a:pt x="5966258" y="0"/>
                </a:moveTo>
                <a:lnTo>
                  <a:pt x="6810948" y="0"/>
                </a:lnTo>
                <a:cubicBezTo>
                  <a:pt x="6807254" y="520842"/>
                  <a:pt x="6815473" y="1006772"/>
                  <a:pt x="6811779" y="1527614"/>
                </a:cubicBezTo>
                <a:lnTo>
                  <a:pt x="2185000" y="6858000"/>
                </a:lnTo>
                <a:lnTo>
                  <a:pt x="0" y="6858000"/>
                </a:lnTo>
                <a:lnTo>
                  <a:pt x="5966258" y="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D86B0D-0E25-49AC-8123-2522E0A7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Audio 60">
            <a:extLst>
              <a:ext uri="{FF2B5EF4-FFF2-40B4-BE49-F238E27FC236}">
                <a16:creationId xmlns:a16="http://schemas.microsoft.com/office/drawing/2014/main" id="{2E5D194B-B42B-2BD8-B918-E6435D0F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6"/>
    </mc:Choice>
    <mc:Fallback>
      <p:transition spd="slow" advTm="15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650C-C2CE-E726-75DE-B8CE7039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23A06-704B-B1A2-E89B-2A2FB4BB5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209520"/>
              </p:ext>
            </p:extLst>
          </p:nvPr>
        </p:nvGraphicFramePr>
        <p:xfrm>
          <a:off x="1143000" y="2332026"/>
          <a:ext cx="9905999" cy="3567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4" name="Audio 43">
            <a:extLst>
              <a:ext uri="{FF2B5EF4-FFF2-40B4-BE49-F238E27FC236}">
                <a16:creationId xmlns:a16="http://schemas.microsoft.com/office/drawing/2014/main" id="{5F2869D0-A143-9FB0-BEDB-561B672A2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5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9"/>
    </mc:Choice>
    <mc:Fallback>
      <p:transition spd="slow" advTm="3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EBE5B-7F87-B8AB-C58F-6EE4F39C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2" y="1169618"/>
            <a:ext cx="11790946" cy="1058446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b="1" dirty="0">
                <a:latin typeface="Avenir Book" panose="02000503020000020003" pitchFamily="2" charset="0"/>
              </a:rPr>
              <a:t>Revenue Performance in the Wake of 5G Innovation</a:t>
            </a:r>
            <a:br>
              <a:rPr lang="en-GB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3004-5545-2128-7CEA-24D36AA4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504" y="3465056"/>
            <a:ext cx="1213075" cy="592621"/>
          </a:xfrm>
        </p:spPr>
        <p:txBody>
          <a:bodyPr anchor="b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35"/>
              </a:spcBef>
              <a:buNone/>
            </a:pPr>
            <a:r>
              <a:rPr lang="en-GB" sz="18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GB" sz="1800" spc="-3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15.9</a:t>
            </a:r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5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bn</a:t>
            </a:r>
          </a:p>
          <a:p>
            <a:pPr marL="0" indent="0">
              <a:lnSpc>
                <a:spcPct val="100000"/>
              </a:lnSpc>
              <a:spcBef>
                <a:spcPts val="135"/>
              </a:spcBef>
              <a:buNone/>
            </a:pPr>
            <a:r>
              <a:rPr lang="en-GB" sz="1800" dirty="0">
                <a:latin typeface="Avenir Book" panose="02000503020000020003" pitchFamily="2" charset="0"/>
                <a:cs typeface="Cambria"/>
              </a:rPr>
              <a:t>After 5G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1B56A-459C-2D83-4D77-8BFC17FF6794}"/>
              </a:ext>
            </a:extLst>
          </p:cNvPr>
          <p:cNvSpPr txBox="1"/>
          <p:nvPr/>
        </p:nvSpPr>
        <p:spPr>
          <a:xfrm>
            <a:off x="1621557" y="3308200"/>
            <a:ext cx="1714451" cy="91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 </a:t>
            </a:r>
            <a:r>
              <a:rPr lang="en-GB" sz="1800" b="1" spc="4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31.9</a:t>
            </a:r>
            <a:r>
              <a:rPr lang="en-GB" sz="1800" b="1" spc="6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b="1" spc="14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bn</a:t>
            </a:r>
          </a:p>
          <a:p>
            <a:r>
              <a:rPr lang="en-GB" sz="1800" spc="1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Total</a:t>
            </a:r>
            <a:r>
              <a:rPr lang="en-GB" sz="1800" spc="-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6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Revenue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9FC27-1930-67AC-56B7-8D9D822AF698}"/>
              </a:ext>
            </a:extLst>
          </p:cNvPr>
          <p:cNvSpPr txBox="1"/>
          <p:nvPr/>
        </p:nvSpPr>
        <p:spPr>
          <a:xfrm>
            <a:off x="4078336" y="3354233"/>
            <a:ext cx="1363587" cy="94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GB" sz="1800" spc="-3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16.0</a:t>
            </a:r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5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bn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Before</a:t>
            </a:r>
            <a:r>
              <a:rPr lang="en-GB" sz="1800" spc="-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15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5G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B49DB-1A3B-0D26-A69F-527C451A5DC0}"/>
              </a:ext>
            </a:extLst>
          </p:cNvPr>
          <p:cNvSpPr txBox="1"/>
          <p:nvPr/>
        </p:nvSpPr>
        <p:spPr>
          <a:xfrm>
            <a:off x="8186714" y="3301446"/>
            <a:ext cx="1785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15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-</a:t>
            </a:r>
            <a:r>
              <a:rPr lang="en-GB" sz="1800" spc="-5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0</a:t>
            </a:r>
            <a:r>
              <a:rPr lang="en-GB" sz="1800" spc="20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.</a:t>
            </a:r>
            <a:r>
              <a:rPr lang="en-GB" sz="1800" spc="-5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5</a:t>
            </a:r>
            <a:r>
              <a:rPr lang="en-GB" sz="1800" spc="20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0</a:t>
            </a:r>
            <a:r>
              <a:rPr lang="en-GB" sz="1800" spc="25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%</a:t>
            </a:r>
          </a:p>
          <a:p>
            <a:r>
              <a:rPr lang="en-GB" spc="25" dirty="0">
                <a:latin typeface="Avenir Book" panose="02000503020000020003" pitchFamily="2" charset="0"/>
                <a:cs typeface="Calibri"/>
              </a:rPr>
              <a:t>Revenue Change</a:t>
            </a:r>
            <a:endParaRPr lang="en-GB" sz="1800" dirty="0">
              <a:latin typeface="Avenir Book" panose="02000503020000020003" pitchFamily="2" charset="0"/>
              <a:cs typeface="Calibri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A2DC2EAA-C60A-3EE9-A9F6-5B2435A18D7F}"/>
              </a:ext>
            </a:extLst>
          </p:cNvPr>
          <p:cNvSpPr/>
          <p:nvPr/>
        </p:nvSpPr>
        <p:spPr>
          <a:xfrm>
            <a:off x="1490412" y="3086528"/>
            <a:ext cx="1856838" cy="132287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002BE583-7113-C738-4DE7-1495B7648E01}"/>
              </a:ext>
            </a:extLst>
          </p:cNvPr>
          <p:cNvSpPr/>
          <p:nvPr/>
        </p:nvSpPr>
        <p:spPr>
          <a:xfrm>
            <a:off x="3923635" y="3092146"/>
            <a:ext cx="1508833" cy="124805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9" name="Double Brace 18">
            <a:extLst>
              <a:ext uri="{FF2B5EF4-FFF2-40B4-BE49-F238E27FC236}">
                <a16:creationId xmlns:a16="http://schemas.microsoft.com/office/drawing/2014/main" id="{581902AA-CEB4-5A4D-7DB2-F4E8F38D4A50}"/>
              </a:ext>
            </a:extLst>
          </p:cNvPr>
          <p:cNvSpPr/>
          <p:nvPr/>
        </p:nvSpPr>
        <p:spPr>
          <a:xfrm>
            <a:off x="6005169" y="3113321"/>
            <a:ext cx="1535548" cy="132082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977072EB-1343-3D31-2CF7-6D4E5EF751A1}"/>
              </a:ext>
            </a:extLst>
          </p:cNvPr>
          <p:cNvSpPr/>
          <p:nvPr/>
        </p:nvSpPr>
        <p:spPr>
          <a:xfrm>
            <a:off x="8036783" y="3113321"/>
            <a:ext cx="2045680" cy="129609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22" name="Picture 21" descr="A hand holding a bag of money&#10;&#10;Description automatically generated">
            <a:extLst>
              <a:ext uri="{FF2B5EF4-FFF2-40B4-BE49-F238E27FC236}">
                <a16:creationId xmlns:a16="http://schemas.microsoft.com/office/drawing/2014/main" id="{3B618245-3947-3B73-CB9F-E7921A482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937" y="4291052"/>
            <a:ext cx="1078630" cy="1078630"/>
          </a:xfrm>
          <a:prstGeom prst="rect">
            <a:avLst/>
          </a:prstGeom>
        </p:spPr>
      </p:pic>
      <p:pic>
        <p:nvPicPr>
          <p:cNvPr id="24" name="Picture 23" descr="A blue bar graph with a arrow pointing up&#10;&#10;Description automatically generated">
            <a:extLst>
              <a:ext uri="{FF2B5EF4-FFF2-40B4-BE49-F238E27FC236}">
                <a16:creationId xmlns:a16="http://schemas.microsoft.com/office/drawing/2014/main" id="{F94B9157-1171-D722-EB66-632F17E46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888" y="4334602"/>
            <a:ext cx="985488" cy="985488"/>
          </a:xfrm>
          <a:prstGeom prst="rect">
            <a:avLst/>
          </a:prstGeom>
        </p:spPr>
      </p:pic>
      <p:pic>
        <p:nvPicPr>
          <p:cNvPr id="26" name="Picture 25" descr="A graph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A668990-83C8-653E-A4E5-9EC6E79BF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911" y="4220546"/>
            <a:ext cx="1206243" cy="1206243"/>
          </a:xfrm>
          <a:prstGeom prst="rect">
            <a:avLst/>
          </a:prstGeom>
        </p:spPr>
      </p:pic>
      <p:pic>
        <p:nvPicPr>
          <p:cNvPr id="28" name="Picture 27" descr="A purple arrows pointing to each other&#10;&#10;Description automatically generated">
            <a:extLst>
              <a:ext uri="{FF2B5EF4-FFF2-40B4-BE49-F238E27FC236}">
                <a16:creationId xmlns:a16="http://schemas.microsoft.com/office/drawing/2014/main" id="{07E218F7-FFB3-0C6C-E33B-A920067ED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396" y="4291052"/>
            <a:ext cx="1022684" cy="10226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A0D98E-A63C-D3E5-13A8-7EADA2A46B21}"/>
              </a:ext>
            </a:extLst>
          </p:cNvPr>
          <p:cNvSpPr txBox="1"/>
          <p:nvPr/>
        </p:nvSpPr>
        <p:spPr>
          <a:xfrm>
            <a:off x="1929768" y="5589658"/>
            <a:ext cx="889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Overall revenue decreased slightly by </a:t>
            </a:r>
            <a:r>
              <a:rPr lang="en-GB" b="1" dirty="0">
                <a:solidFill>
                  <a:srgbClr val="FF0000"/>
                </a:solidFill>
                <a:latin typeface="Avenir Book" panose="02000503020000020003" pitchFamily="2" charset="0"/>
              </a:rPr>
              <a:t>0.5%</a:t>
            </a:r>
            <a:r>
              <a:rPr lang="en-GB" dirty="0">
                <a:latin typeface="Avenir Book" panose="02000503020000020003" pitchFamily="2" charset="0"/>
              </a:rPr>
              <a:t>, from ₹16 billion to ₹15.9 billion.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6" name="Audio 75">
            <a:extLst>
              <a:ext uri="{FF2B5EF4-FFF2-40B4-BE49-F238E27FC236}">
                <a16:creationId xmlns:a16="http://schemas.microsoft.com/office/drawing/2014/main" id="{22D93F38-204F-6C2A-DFFA-5CDCF8CF4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4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21"/>
    </mc:Choice>
    <mc:Fallback>
      <p:transition spd="slow" advTm="30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AD2284B-B8B7-4BE1-A9DE-32E5FCF7B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6AEE-2C6D-FC11-F5E3-A90F738A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157" y="4661939"/>
            <a:ext cx="5946841" cy="151026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Impact of 5G Launch on Revenue</a:t>
            </a: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9C0AE49D-588F-4CCE-58E1-19A96BB7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18" y="656421"/>
            <a:ext cx="4569974" cy="3713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A595-9C10-8B86-1CD9-A0D64759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122" y="1393389"/>
            <a:ext cx="3438573" cy="312234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400" b="1" dirty="0">
                <a:latin typeface="Avenir Book" panose="02000503020000020003" pitchFamily="2" charset="0"/>
              </a:rPr>
              <a:t>Insights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Lucknow's Surge</a:t>
            </a:r>
            <a:r>
              <a:rPr lang="en-GB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: </a:t>
            </a:r>
            <a:r>
              <a:rPr lang="en-GB" sz="1400" dirty="0">
                <a:latin typeface="Avenir Book" panose="02000503020000020003" pitchFamily="2" charset="0"/>
              </a:rPr>
              <a:t>Following the 5G launch, Lucknow outperformed expectations with a </a:t>
            </a:r>
            <a:r>
              <a:rPr lang="en-GB" sz="1400" b="1" dirty="0">
                <a:latin typeface="Avenir Book" panose="02000503020000020003" pitchFamily="2" charset="0"/>
              </a:rPr>
              <a:t>revenue boost of </a:t>
            </a:r>
            <a:r>
              <a:rPr lang="en-GB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1.82%</a:t>
            </a:r>
            <a:r>
              <a:rPr lang="en-GB" sz="1400" dirty="0">
                <a:latin typeface="Avenir Book" panose="02000503020000020003" pitchFamily="2" charset="0"/>
              </a:rPr>
              <a:t>, showcasing its potential as a market leader.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400" b="1" dirty="0">
                <a:solidFill>
                  <a:srgbClr val="FF0000"/>
                </a:solidFill>
                <a:latin typeface="Avenir Book" panose="02000503020000020003" pitchFamily="2" charset="0"/>
              </a:rPr>
              <a:t>Delhi's Decline</a:t>
            </a:r>
            <a:r>
              <a:rPr lang="en-GB" sz="1400" dirty="0">
                <a:solidFill>
                  <a:srgbClr val="FF0000"/>
                </a:solidFill>
                <a:latin typeface="Avenir Book" panose="02000503020000020003" pitchFamily="2" charset="0"/>
              </a:rPr>
              <a:t>: </a:t>
            </a:r>
            <a:r>
              <a:rPr lang="en-GB" sz="1400" dirty="0">
                <a:latin typeface="Avenir Book" panose="02000503020000020003" pitchFamily="2" charset="0"/>
              </a:rPr>
              <a:t>Conversely, Delhi faced challenges post-5G, witnessing a </a:t>
            </a:r>
            <a:r>
              <a:rPr lang="en-GB" sz="1400" b="1" dirty="0">
                <a:latin typeface="Avenir Book" panose="02000503020000020003" pitchFamily="2" charset="0"/>
              </a:rPr>
              <a:t>revenue dip of </a:t>
            </a:r>
            <a:r>
              <a:rPr lang="en-GB" sz="1400" b="1" dirty="0">
                <a:solidFill>
                  <a:srgbClr val="FF0000"/>
                </a:solidFill>
                <a:latin typeface="Avenir Book" panose="02000503020000020003" pitchFamily="2" charset="0"/>
              </a:rPr>
              <a:t>-2.83%</a:t>
            </a:r>
            <a:r>
              <a:rPr lang="en-GB" sz="1400" b="1" dirty="0">
                <a:latin typeface="Avenir Book" panose="02000503020000020003" pitchFamily="2" charset="0"/>
              </a:rPr>
              <a:t>,</a:t>
            </a:r>
            <a:r>
              <a:rPr lang="en-GB" sz="1400" dirty="0">
                <a:latin typeface="Avenir Book" panose="02000503020000020003" pitchFamily="2" charset="0"/>
              </a:rPr>
              <a:t> highlighting areas for improvement and strategic intervention.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5" name="Audio 54">
            <a:extLst>
              <a:ext uri="{FF2B5EF4-FFF2-40B4-BE49-F238E27FC236}">
                <a16:creationId xmlns:a16="http://schemas.microsoft.com/office/drawing/2014/main" id="{66CB2B05-936E-3E14-1252-5D9DFB5047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0"/>
    </mc:Choice>
    <mc:Fallback>
      <p:transition spd="slow" advTm="31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F200F-BF5A-2F6F-EF80-983761BE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Impact of the 5G Launch on Revenue</a:t>
            </a:r>
            <a:endParaRPr lang="en-US" b="1" dirty="0">
              <a:latin typeface="Avenir Book" panose="02000503020000020003" pitchFamily="2" charset="0"/>
            </a:endParaRPr>
          </a:p>
        </p:txBody>
      </p:sp>
      <p:pic>
        <p:nvPicPr>
          <p:cNvPr id="5" name="Picture 4" descr="A graph with blue rectangles and black text&#10;&#10;Description automatically generated">
            <a:extLst>
              <a:ext uri="{FF2B5EF4-FFF2-40B4-BE49-F238E27FC236}">
                <a16:creationId xmlns:a16="http://schemas.microsoft.com/office/drawing/2014/main" id="{1416E942-0839-5911-5C45-0C3C42ACA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19" y="131052"/>
            <a:ext cx="4330844" cy="2858357"/>
          </a:xfrm>
          <a:prstGeom prst="rect">
            <a:avLst/>
          </a:prstGeom>
        </p:spPr>
      </p:pic>
      <p:pic>
        <p:nvPicPr>
          <p:cNvPr id="9" name="Picture 8" descr="A graph of a number of cities&#10;&#10;Description automatically generated">
            <a:extLst>
              <a:ext uri="{FF2B5EF4-FFF2-40B4-BE49-F238E27FC236}">
                <a16:creationId xmlns:a16="http://schemas.microsoft.com/office/drawing/2014/main" id="{A06C7E42-5BC6-0E53-C624-C0BEB2CC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018" y="3219324"/>
            <a:ext cx="4330844" cy="282491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228289F-F38E-CEB7-6A9A-12896046A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866759"/>
              </p:ext>
            </p:extLst>
          </p:nvPr>
        </p:nvGraphicFramePr>
        <p:xfrm>
          <a:off x="1143000" y="2332026"/>
          <a:ext cx="5272087" cy="3532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7" name="Audio 36">
            <a:extLst>
              <a:ext uri="{FF2B5EF4-FFF2-40B4-BE49-F238E27FC236}">
                <a16:creationId xmlns:a16="http://schemas.microsoft.com/office/drawing/2014/main" id="{2AA05FCF-2F2A-6407-4D0C-4B3FFE683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3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8"/>
    </mc:Choice>
    <mc:Fallback>
      <p:transition spd="slow" advTm="28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4D4D-536D-CF33-5B44-5BB03BD6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7884"/>
            <a:ext cx="9905999" cy="1360898"/>
          </a:xfrm>
        </p:spPr>
        <p:txBody>
          <a:bodyPr/>
          <a:lstStyle/>
          <a:p>
            <a:r>
              <a:rPr lang="en-GB" sz="4000" b="1" dirty="0">
                <a:latin typeface="Avenir Book" panose="02000503020000020003" pitchFamily="2" charset="0"/>
              </a:rPr>
              <a:t>Underperforming</a:t>
            </a:r>
            <a:r>
              <a:rPr lang="en-GB" sz="4000" dirty="0">
                <a:latin typeface="Avenir Book" panose="02000503020000020003" pitchFamily="2" charset="0"/>
              </a:rPr>
              <a:t> KPIs Post-5G Launch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B6465-238C-18C5-044F-2FBAC7506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3062" y="2233833"/>
            <a:ext cx="1654177" cy="1491675"/>
          </a:xfrm>
          <a:prstGeom prst="rect">
            <a:avLst/>
          </a:prstGeom>
        </p:spPr>
      </p:pic>
      <p:pic>
        <p:nvPicPr>
          <p:cNvPr id="6" name="Picture 5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E8F582A3-3059-F168-9527-3FFDED59F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488" y="2233833"/>
            <a:ext cx="1654176" cy="1491675"/>
          </a:xfrm>
          <a:prstGeom prst="rect">
            <a:avLst/>
          </a:prstGeom>
        </p:spPr>
      </p:pic>
      <p:pic>
        <p:nvPicPr>
          <p:cNvPr id="8" name="Picture 7" descr="A finger pressing a button&#10;&#10;Description automatically generated">
            <a:extLst>
              <a:ext uri="{FF2B5EF4-FFF2-40B4-BE49-F238E27FC236}">
                <a16:creationId xmlns:a16="http://schemas.microsoft.com/office/drawing/2014/main" id="{269DA717-75CB-7A68-9FBE-C6E080E3F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531" y="2233833"/>
            <a:ext cx="1625600" cy="1491675"/>
          </a:xfrm>
          <a:prstGeom prst="rect">
            <a:avLst/>
          </a:prstGeom>
        </p:spPr>
      </p:pic>
      <p:sp>
        <p:nvSpPr>
          <p:cNvPr id="9" name="Double Brace 8">
            <a:extLst>
              <a:ext uri="{FF2B5EF4-FFF2-40B4-BE49-F238E27FC236}">
                <a16:creationId xmlns:a16="http://schemas.microsoft.com/office/drawing/2014/main" id="{F1FBF47C-D788-2020-0ECF-B59CAAD4960F}"/>
              </a:ext>
            </a:extLst>
          </p:cNvPr>
          <p:cNvSpPr/>
          <p:nvPr/>
        </p:nvSpPr>
        <p:spPr>
          <a:xfrm>
            <a:off x="1342272" y="4224118"/>
            <a:ext cx="1654177" cy="8001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E83AB-7E9C-16A8-16CE-7A20569384A3}"/>
              </a:ext>
            </a:extLst>
          </p:cNvPr>
          <p:cNvSpPr txBox="1"/>
          <p:nvPr/>
        </p:nvSpPr>
        <p:spPr>
          <a:xfrm>
            <a:off x="1643062" y="4451081"/>
            <a:ext cx="102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1800" spc="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₹</a:t>
            </a:r>
            <a:r>
              <a:rPr lang="en-GB" sz="1800" spc="-30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2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200.7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815524D1-2F09-4F1F-5EEE-9E86A34C8A8B}"/>
              </a:ext>
            </a:extLst>
          </p:cNvPr>
          <p:cNvSpPr/>
          <p:nvPr/>
        </p:nvSpPr>
        <p:spPr>
          <a:xfrm>
            <a:off x="4789488" y="4255610"/>
            <a:ext cx="1654176" cy="73711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82EC1FD9-64B7-2ED8-46EF-C2CD142E667A}"/>
              </a:ext>
            </a:extLst>
          </p:cNvPr>
          <p:cNvSpPr/>
          <p:nvPr/>
        </p:nvSpPr>
        <p:spPr>
          <a:xfrm>
            <a:off x="7933531" y="4255610"/>
            <a:ext cx="1654176" cy="73711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2799A-1FC2-C1F9-5CD4-998896F22A6D}"/>
              </a:ext>
            </a:extLst>
          </p:cNvPr>
          <p:cNvSpPr txBox="1"/>
          <p:nvPr/>
        </p:nvSpPr>
        <p:spPr>
          <a:xfrm>
            <a:off x="5165306" y="4440075"/>
            <a:ext cx="105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161.7</a:t>
            </a:r>
            <a:r>
              <a:rPr lang="en-GB" sz="1800" spc="-7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0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M</a:t>
            </a:r>
            <a:endParaRPr lang="en-GB" sz="1800" dirty="0">
              <a:latin typeface="Avenir Book" panose="02000503020000020003" pitchFamily="2" charset="0"/>
              <a:cs typeface="Calibri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F5C13-2362-0DC0-87C1-60CB5CCF8086}"/>
              </a:ext>
            </a:extLst>
          </p:cNvPr>
          <p:cNvSpPr txBox="1"/>
          <p:nvPr/>
        </p:nvSpPr>
        <p:spPr>
          <a:xfrm>
            <a:off x="8389183" y="4439351"/>
            <a:ext cx="113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1800" spc="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12.6</a:t>
            </a:r>
            <a:r>
              <a:rPr lang="en-GB" sz="1800" spc="-55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GB" sz="1800" spc="10" dirty="0">
                <a:solidFill>
                  <a:srgbClr val="FFFFFF"/>
                </a:solidFill>
                <a:latin typeface="Avenir Book" panose="02000503020000020003" pitchFamily="2" charset="0"/>
                <a:cs typeface="Calibri"/>
              </a:rPr>
              <a:t>M</a:t>
            </a:r>
            <a:endParaRPr lang="en-GB" sz="18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913F5-9038-CF0E-3892-787B843E2DF5}"/>
              </a:ext>
            </a:extLst>
          </p:cNvPr>
          <p:cNvSpPr txBox="1"/>
          <p:nvPr/>
        </p:nvSpPr>
        <p:spPr>
          <a:xfrm>
            <a:off x="1143001" y="5334514"/>
            <a:ext cx="2899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8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Average</a:t>
            </a:r>
            <a:r>
              <a:rPr lang="en-GB" sz="1800" spc="2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6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Revenue</a:t>
            </a:r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4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Per</a:t>
            </a:r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7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User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28B6C-49F3-D880-53EA-86DD3EDAA09C}"/>
              </a:ext>
            </a:extLst>
          </p:cNvPr>
          <p:cNvSpPr txBox="1"/>
          <p:nvPr/>
        </p:nvSpPr>
        <p:spPr>
          <a:xfrm>
            <a:off x="4336226" y="5473013"/>
            <a:ext cx="275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spc="1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Total</a:t>
            </a:r>
            <a:r>
              <a:rPr lang="en-GB" sz="1800" spc="3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6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Active</a:t>
            </a:r>
            <a:r>
              <a:rPr lang="en-GB" sz="1800" spc="2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6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Users</a:t>
            </a:r>
            <a:r>
              <a:rPr lang="en-GB" sz="1800" spc="2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2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(TAU)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34897-D7DE-CAB8-5BFD-6A8C578BF93B}"/>
              </a:ext>
            </a:extLst>
          </p:cNvPr>
          <p:cNvSpPr txBox="1"/>
          <p:nvPr/>
        </p:nvSpPr>
        <p:spPr>
          <a:xfrm>
            <a:off x="7343020" y="5522828"/>
            <a:ext cx="368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spc="1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Total</a:t>
            </a:r>
            <a:r>
              <a:rPr lang="en-GB" sz="1800" spc="5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8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Unsubscribed</a:t>
            </a:r>
            <a:r>
              <a:rPr lang="en-GB" sz="1800" spc="20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 </a:t>
            </a:r>
            <a:r>
              <a:rPr lang="en-GB" sz="1800" spc="45" dirty="0">
                <a:solidFill>
                  <a:srgbClr val="FFFFFF"/>
                </a:solidFill>
                <a:latin typeface="Avenir Book" panose="02000503020000020003" pitchFamily="2" charset="0"/>
                <a:cs typeface="Cambria"/>
              </a:rPr>
              <a:t>Users(TUSU)</a:t>
            </a:r>
            <a:endParaRPr lang="en-GB" sz="1800" dirty="0">
              <a:latin typeface="Avenir Book" panose="02000503020000020003" pitchFamily="2" charset="0"/>
              <a:cs typeface="Cambria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96" name="Audio 95">
            <a:extLst>
              <a:ext uri="{FF2B5EF4-FFF2-40B4-BE49-F238E27FC236}">
                <a16:creationId xmlns:a16="http://schemas.microsoft.com/office/drawing/2014/main" id="{CA61418F-BC57-B8F4-138D-4A4833104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1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62"/>
    </mc:Choice>
    <mc:Fallback>
      <p:transition spd="slow" advTm="2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4286-E8ED-0A40-0D50-662CFF9C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latin typeface="Avenir Book" panose="02000503020000020003" pitchFamily="2" charset="0"/>
              </a:rPr>
              <a:t>Underperforming KPIs Post-5G Launch on TAU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D417-18E7-B47A-5A0B-A71298B1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708" y="5161723"/>
            <a:ext cx="9905999" cy="49767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</a:rPr>
              <a:t>Despite the launch of 5G, the total number of active users declined by </a:t>
            </a:r>
            <a:r>
              <a:rPr lang="en-GB" b="1" dirty="0">
                <a:solidFill>
                  <a:srgbClr val="FF0000"/>
                </a:solidFill>
                <a:latin typeface="Avenir Book" panose="02000503020000020003" pitchFamily="2" charset="0"/>
              </a:rPr>
              <a:t>8.28%</a:t>
            </a:r>
            <a:r>
              <a:rPr lang="en-GB" b="1" dirty="0">
                <a:latin typeface="Avenir Book" panose="02000503020000020003" pitchFamily="2" charset="0"/>
              </a:rPr>
              <a:t>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A8839-810A-FC5B-D052-3312D9BD1E79}"/>
              </a:ext>
            </a:extLst>
          </p:cNvPr>
          <p:cNvSpPr txBox="1"/>
          <p:nvPr/>
        </p:nvSpPr>
        <p:spPr>
          <a:xfrm>
            <a:off x="9267568" y="5985065"/>
            <a:ext cx="257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TAU: Total Active Users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1A8ED-CD19-E325-B002-F39BB06A969F}"/>
              </a:ext>
            </a:extLst>
          </p:cNvPr>
          <p:cNvSpPr/>
          <p:nvPr/>
        </p:nvSpPr>
        <p:spPr>
          <a:xfrm>
            <a:off x="2100649" y="2644346"/>
            <a:ext cx="3995351" cy="6919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TAU Before 5G launch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E4B288-9DBA-59D2-B301-B8209478EDEF}"/>
              </a:ext>
            </a:extLst>
          </p:cNvPr>
          <p:cNvSpPr/>
          <p:nvPr/>
        </p:nvSpPr>
        <p:spPr>
          <a:xfrm>
            <a:off x="2100648" y="3400848"/>
            <a:ext cx="3995351" cy="6919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TAU After 5G launch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DFA7B2F3-CCDB-C23E-CCBC-3CBAC3A77B1D}"/>
              </a:ext>
            </a:extLst>
          </p:cNvPr>
          <p:cNvSpPr/>
          <p:nvPr/>
        </p:nvSpPr>
        <p:spPr>
          <a:xfrm>
            <a:off x="6450226" y="2693773"/>
            <a:ext cx="1519881" cy="59312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84.4M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DBF53D8-00C9-8313-5128-624E19C61D12}"/>
              </a:ext>
            </a:extLst>
          </p:cNvPr>
          <p:cNvSpPr/>
          <p:nvPr/>
        </p:nvSpPr>
        <p:spPr>
          <a:xfrm>
            <a:off x="6450225" y="3450275"/>
            <a:ext cx="1519881" cy="59312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77.4M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3740C71-C970-BED3-DA38-8D99FFD47660}"/>
              </a:ext>
            </a:extLst>
          </p:cNvPr>
          <p:cNvSpPr/>
          <p:nvPr/>
        </p:nvSpPr>
        <p:spPr>
          <a:xfrm>
            <a:off x="8414951" y="2644346"/>
            <a:ext cx="333633" cy="13990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1A7D5A06-9D96-9705-650C-744B65642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58"/>
    </mc:Choice>
    <mc:Fallback>
      <p:transition spd="slow" advTm="2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44027-3549-4CB7-6BEA-EBCF0824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Avenir Book" panose="02000503020000020003" pitchFamily="2" charset="0"/>
              </a:rPr>
              <a:t>Underperforming KPIs Post-5G Launch on TAU</a:t>
            </a:r>
            <a:endParaRPr lang="en-US" sz="34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96066-69B7-645D-6878-D31A6E6FA93A}"/>
              </a:ext>
            </a:extLst>
          </p:cNvPr>
          <p:cNvSpPr txBox="1"/>
          <p:nvPr/>
        </p:nvSpPr>
        <p:spPr>
          <a:xfrm>
            <a:off x="1143001" y="2332026"/>
            <a:ext cx="4953000" cy="2536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Pune recorded the highest increase in active users, growing by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</a:rPr>
              <a:t>18.06%</a:t>
            </a:r>
            <a:r>
              <a:rPr lang="en-US" b="1" dirty="0">
                <a:latin typeface="Avenir Book" panose="02000503020000020003" pitchFamily="2" charset="0"/>
              </a:rPr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</a:pPr>
            <a:endParaRPr lang="en-US" b="1" dirty="0">
              <a:latin typeface="Avenir Book" panose="02000503020000020003" pitchFamily="2" charset="0"/>
            </a:endParaRPr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Ahmedabad experienced the most significant decline in active users, with a drop of </a:t>
            </a:r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-18.93%</a:t>
            </a:r>
            <a:r>
              <a:rPr lang="en-US" b="1" dirty="0">
                <a:latin typeface="Avenir Book" panose="02000503020000020003" pitchFamily="2" charset="0"/>
              </a:rPr>
              <a:t>.</a:t>
            </a:r>
            <a:endParaRPr lang="en-US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8FE5E2-31D8-1572-9B49-29F03FBC7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21238" y="2226406"/>
            <a:ext cx="4282903" cy="352268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Audio 45">
            <a:extLst>
              <a:ext uri="{FF2B5EF4-FFF2-40B4-BE49-F238E27FC236}">
                <a16:creationId xmlns:a16="http://schemas.microsoft.com/office/drawing/2014/main" id="{4AC4EB30-DB3E-D93A-6167-D4D714D86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6"/>
    </mc:Choice>
    <mc:Fallback>
      <p:transition spd="slow" advTm="22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5823</TotalTime>
  <Words>1052</Words>
  <Application>Microsoft Macintosh PowerPoint</Application>
  <PresentationFormat>Widescreen</PresentationFormat>
  <Paragraphs>169</Paragraphs>
  <Slides>18</Slides>
  <Notes>2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Avenir Book</vt:lpstr>
      <vt:lpstr>Walbaum Display</vt:lpstr>
      <vt:lpstr>Wingdings</vt:lpstr>
      <vt:lpstr>RegattaVTI</vt:lpstr>
      <vt:lpstr>5G IMPACT ANALYSIS: WAVECON TELECOM INSIGHTS  </vt:lpstr>
      <vt:lpstr>AGENDA </vt:lpstr>
      <vt:lpstr>INTRODUCTION</vt:lpstr>
      <vt:lpstr>Revenue Performance in the Wake of 5G Innovation </vt:lpstr>
      <vt:lpstr>Impact of 5G Launch on Revenue</vt:lpstr>
      <vt:lpstr>Impact of the 5G Launch on Revenue</vt:lpstr>
      <vt:lpstr>Underperforming KPIs Post-5G Launch</vt:lpstr>
      <vt:lpstr>Underperforming KPIs Post-5G Launch on TAU</vt:lpstr>
      <vt:lpstr>Underperforming KPIs Post-5G Launch on TAU</vt:lpstr>
      <vt:lpstr>Underperforming KPIs Post-5G Launch on TUSU</vt:lpstr>
      <vt:lpstr>Underperforming KPIs Post-5G Launch on TUSU</vt:lpstr>
      <vt:lpstr>Plans Performing Well After 5G Launch</vt:lpstr>
      <vt:lpstr>Plans Not Performing Well After 5G Launch</vt:lpstr>
      <vt:lpstr>Plans Performance</vt:lpstr>
      <vt:lpstr>Analysis of Plans Affected by the 5G Launch </vt:lpstr>
      <vt:lpstr>Discontinued Plans Post-5G Launch and Reasons </vt:lpstr>
      <vt:lpstr>Recommendations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Kanupriya Ahuja</dc:creator>
  <cp:lastModifiedBy>Kanupriya Ahuja</cp:lastModifiedBy>
  <cp:revision>4</cp:revision>
  <dcterms:created xsi:type="dcterms:W3CDTF">2024-10-17T15:20:01Z</dcterms:created>
  <dcterms:modified xsi:type="dcterms:W3CDTF">2024-10-21T16:28:36Z</dcterms:modified>
</cp:coreProperties>
</file>